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8" r:id="rId2"/>
    <p:sldId id="291" r:id="rId3"/>
    <p:sldId id="284" r:id="rId4"/>
    <p:sldId id="260" r:id="rId5"/>
    <p:sldId id="285" r:id="rId6"/>
    <p:sldId id="286" r:id="rId7"/>
    <p:sldId id="262" r:id="rId8"/>
    <p:sldId id="288" r:id="rId9"/>
    <p:sldId id="289" r:id="rId10"/>
    <p:sldId id="263" r:id="rId11"/>
    <p:sldId id="264" r:id="rId12"/>
    <p:sldId id="667" r:id="rId13"/>
    <p:sldId id="297" r:id="rId14"/>
    <p:sldId id="290" r:id="rId15"/>
    <p:sldId id="265" r:id="rId16"/>
    <p:sldId id="266" r:id="rId17"/>
    <p:sldId id="273" r:id="rId18"/>
    <p:sldId id="274" r:id="rId19"/>
    <p:sldId id="296" r:id="rId20"/>
    <p:sldId id="294" r:id="rId21"/>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31" autoAdjust="0"/>
    <p:restoredTop sz="88583" autoAdjust="0"/>
  </p:normalViewPr>
  <p:slideViewPr>
    <p:cSldViewPr>
      <p:cViewPr varScale="1">
        <p:scale>
          <a:sx n="107" d="100"/>
          <a:sy n="107" d="100"/>
        </p:scale>
        <p:origin x="512"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1" Type="http://schemas.openxmlformats.org/officeDocument/2006/relationships/image" Target="../media/image12.png"/></Relationships>
</file>

<file path=ppt/diagrams/_rels/data2.xml.rels><?xml version="1.0" encoding="UTF-8" standalone="yes"?>
<Relationships xmlns="http://schemas.openxmlformats.org/package/2006/relationships"><Relationship Id="rId1" Type="http://schemas.openxmlformats.org/officeDocument/2006/relationships/image" Target="../media/image13.png"/></Relationships>
</file>

<file path=ppt/diagrams/_rels/data3.xml.rels><?xml version="1.0" encoding="UTF-8" standalone="yes"?>
<Relationships xmlns="http://schemas.openxmlformats.org/package/2006/relationships"><Relationship Id="rId1" Type="http://schemas.openxmlformats.org/officeDocument/2006/relationships/image" Target="../media/image14.png"/></Relationships>
</file>

<file path=ppt/diagrams/_rels/data5.xml.rels><?xml version="1.0" encoding="UTF-8" standalone="yes"?>
<Relationships xmlns="http://schemas.openxmlformats.org/package/2006/relationships"><Relationship Id="rId1" Type="http://schemas.openxmlformats.org/officeDocument/2006/relationships/image" Target="../media/image18.emf"/></Relationships>
</file>

<file path=ppt/diagrams/_rels/drawing1.xml.rels><?xml version="1.0" encoding="UTF-8" standalone="yes"?>
<Relationships xmlns="http://schemas.openxmlformats.org/package/2006/relationships"><Relationship Id="rId1" Type="http://schemas.openxmlformats.org/officeDocument/2006/relationships/image" Target="../media/image12.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3.png"/></Relationships>
</file>

<file path=ppt/diagrams/_rels/drawing3.xml.rels><?xml version="1.0" encoding="UTF-8" standalone="yes"?>
<Relationships xmlns="http://schemas.openxmlformats.org/package/2006/relationships"><Relationship Id="rId1" Type="http://schemas.openxmlformats.org/officeDocument/2006/relationships/image" Target="../media/image14.png"/></Relationships>
</file>

<file path=ppt/diagrams/_rels/drawing5.xml.rels><?xml version="1.0" encoding="UTF-8" standalone="yes"?>
<Relationships xmlns="http://schemas.openxmlformats.org/package/2006/relationships"><Relationship Id="rId1" Type="http://schemas.openxmlformats.org/officeDocument/2006/relationships/image" Target="../media/image18.emf"/></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BDF52F-F98F-4352-93CD-CDFBEA4C8B08}" type="doc">
      <dgm:prSet loTypeId="urn:microsoft.com/office/officeart/2005/8/layout/pList1#1" loCatId="list" qsTypeId="urn:microsoft.com/office/officeart/2005/8/quickstyle/simple3" qsCatId="simple" csTypeId="urn:microsoft.com/office/officeart/2005/8/colors/accent1_2#1" csCatId="accent1" phldr="1"/>
      <dgm:spPr/>
      <dgm:t>
        <a:bodyPr/>
        <a:lstStyle/>
        <a:p>
          <a:endParaRPr lang="de-DE"/>
        </a:p>
      </dgm:t>
    </dgm:pt>
    <dgm:pt modelId="{D8B2B164-4B3C-455E-92F8-9B23FF998224}">
      <dgm:prSet phldrT="[Text]" custT="1"/>
      <dgm:spPr/>
      <dgm:t>
        <a:bodyPr/>
        <a:lstStyle/>
        <a:p>
          <a:r>
            <a:rPr lang="de-DE" sz="1800" b="1" dirty="0"/>
            <a:t>Individualisierung</a:t>
          </a:r>
          <a:endParaRPr lang="de-DE" sz="1800" dirty="0"/>
        </a:p>
      </dgm:t>
    </dgm:pt>
    <dgm:pt modelId="{20274359-EB8C-4335-AAAB-63FFEE158998}" type="parTrans" cxnId="{825E4357-80E0-44D5-B222-E2E7D89BBE42}">
      <dgm:prSet/>
      <dgm:spPr/>
      <dgm:t>
        <a:bodyPr/>
        <a:lstStyle/>
        <a:p>
          <a:endParaRPr lang="de-DE" sz="3200"/>
        </a:p>
      </dgm:t>
    </dgm:pt>
    <dgm:pt modelId="{6EBB0D24-2BF2-40E5-B9EE-51B9871120E2}" type="sibTrans" cxnId="{825E4357-80E0-44D5-B222-E2E7D89BBE42}">
      <dgm:prSet/>
      <dgm:spPr/>
      <dgm:t>
        <a:bodyPr/>
        <a:lstStyle/>
        <a:p>
          <a:endParaRPr lang="de-DE" sz="3200"/>
        </a:p>
      </dgm:t>
    </dgm:pt>
    <dgm:pt modelId="{C5B8B67E-1049-4022-A6C9-DF7BCFBEEAF5}" type="pres">
      <dgm:prSet presAssocID="{48BDF52F-F98F-4352-93CD-CDFBEA4C8B08}" presName="Name0" presStyleCnt="0">
        <dgm:presLayoutVars>
          <dgm:dir/>
          <dgm:resizeHandles val="exact"/>
        </dgm:presLayoutVars>
      </dgm:prSet>
      <dgm:spPr/>
    </dgm:pt>
    <dgm:pt modelId="{82BCC3CC-47C7-4C93-9E01-63A667A37573}" type="pres">
      <dgm:prSet presAssocID="{D8B2B164-4B3C-455E-92F8-9B23FF998224}" presName="compNode" presStyleCnt="0"/>
      <dgm:spPr/>
    </dgm:pt>
    <dgm:pt modelId="{315D4C19-F3E2-48E9-87D6-FC01EDD8D9C8}" type="pres">
      <dgm:prSet presAssocID="{D8B2B164-4B3C-455E-92F8-9B23FF998224}" presName="pictRect" presStyleLbl="node1" presStyleIdx="0" presStyleCnt="1"/>
      <dgm:spPr>
        <a:blipFill rotWithShape="0">
          <a:blip xmlns:r="http://schemas.openxmlformats.org/officeDocument/2006/relationships" r:embed="rId1"/>
          <a:stretch>
            <a:fillRect/>
          </a:stretch>
        </a:blipFill>
      </dgm:spPr>
    </dgm:pt>
    <dgm:pt modelId="{59FF3B12-1391-41C9-AB66-00DFA9F91EA0}" type="pres">
      <dgm:prSet presAssocID="{D8B2B164-4B3C-455E-92F8-9B23FF998224}" presName="textRect" presStyleLbl="revTx" presStyleIdx="0" presStyleCnt="1">
        <dgm:presLayoutVars>
          <dgm:bulletEnabled val="1"/>
        </dgm:presLayoutVars>
      </dgm:prSet>
      <dgm:spPr/>
    </dgm:pt>
  </dgm:ptLst>
  <dgm:cxnLst>
    <dgm:cxn modelId="{825E4357-80E0-44D5-B222-E2E7D89BBE42}" srcId="{48BDF52F-F98F-4352-93CD-CDFBEA4C8B08}" destId="{D8B2B164-4B3C-455E-92F8-9B23FF998224}" srcOrd="0" destOrd="0" parTransId="{20274359-EB8C-4335-AAAB-63FFEE158998}" sibTransId="{6EBB0D24-2BF2-40E5-B9EE-51B9871120E2}"/>
    <dgm:cxn modelId="{B2D0B5D2-2E7C-4EE8-A78C-37708676CED6}" type="presOf" srcId="{D8B2B164-4B3C-455E-92F8-9B23FF998224}" destId="{59FF3B12-1391-41C9-AB66-00DFA9F91EA0}" srcOrd="0" destOrd="0" presId="urn:microsoft.com/office/officeart/2005/8/layout/pList1#1"/>
    <dgm:cxn modelId="{41C0ECE2-F906-48DE-A523-ABA8B9702EE6}" type="presOf" srcId="{48BDF52F-F98F-4352-93CD-CDFBEA4C8B08}" destId="{C5B8B67E-1049-4022-A6C9-DF7BCFBEEAF5}" srcOrd="0" destOrd="0" presId="urn:microsoft.com/office/officeart/2005/8/layout/pList1#1"/>
    <dgm:cxn modelId="{224051FC-1E29-4A52-93B7-0D05CAFD93AC}" type="presParOf" srcId="{C5B8B67E-1049-4022-A6C9-DF7BCFBEEAF5}" destId="{82BCC3CC-47C7-4C93-9E01-63A667A37573}" srcOrd="0" destOrd="0" presId="urn:microsoft.com/office/officeart/2005/8/layout/pList1#1"/>
    <dgm:cxn modelId="{F8D84718-14D3-4FFC-A2A2-5B93887D4633}" type="presParOf" srcId="{82BCC3CC-47C7-4C93-9E01-63A667A37573}" destId="{315D4C19-F3E2-48E9-87D6-FC01EDD8D9C8}" srcOrd="0" destOrd="0" presId="urn:microsoft.com/office/officeart/2005/8/layout/pList1#1"/>
    <dgm:cxn modelId="{1D2B9593-C4B9-4E65-9DE9-7FD088C3BA16}" type="presParOf" srcId="{82BCC3CC-47C7-4C93-9E01-63A667A37573}" destId="{59FF3B12-1391-41C9-AB66-00DFA9F91EA0}" srcOrd="1" destOrd="0" presId="urn:microsoft.com/office/officeart/2005/8/layout/pList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BDF52F-F98F-4352-93CD-CDFBEA4C8B08}" type="doc">
      <dgm:prSet loTypeId="urn:microsoft.com/office/officeart/2005/8/layout/pList1#2" loCatId="list" qsTypeId="urn:microsoft.com/office/officeart/2005/8/quickstyle/simple3" qsCatId="simple" csTypeId="urn:microsoft.com/office/officeart/2005/8/colors/accent1_2#1" csCatId="accent1" phldr="1"/>
      <dgm:spPr/>
      <dgm:t>
        <a:bodyPr/>
        <a:lstStyle/>
        <a:p>
          <a:endParaRPr lang="de-DE"/>
        </a:p>
      </dgm:t>
    </dgm:pt>
    <dgm:pt modelId="{7D206F06-9578-45A3-A409-D62E9B52F163}">
      <dgm:prSet phldrT="[Text]" custT="1"/>
      <dgm:spPr/>
      <dgm:t>
        <a:bodyPr/>
        <a:lstStyle/>
        <a:p>
          <a:r>
            <a:rPr lang="de-DE" sz="1800" b="1" dirty="0"/>
            <a:t>Multimedialität</a:t>
          </a:r>
          <a:endParaRPr lang="de-DE" sz="1800" dirty="0"/>
        </a:p>
      </dgm:t>
    </dgm:pt>
    <dgm:pt modelId="{D26A3870-9C70-47D5-BFFE-2A16F31DD7CB}" type="parTrans" cxnId="{DF25FEF4-C184-457A-ABD7-52362FA1B862}">
      <dgm:prSet/>
      <dgm:spPr/>
      <dgm:t>
        <a:bodyPr/>
        <a:lstStyle/>
        <a:p>
          <a:endParaRPr lang="de-DE" sz="3200"/>
        </a:p>
      </dgm:t>
    </dgm:pt>
    <dgm:pt modelId="{13C75412-B88D-403D-9320-BC4AD4A889EE}" type="sibTrans" cxnId="{DF25FEF4-C184-457A-ABD7-52362FA1B862}">
      <dgm:prSet/>
      <dgm:spPr/>
      <dgm:t>
        <a:bodyPr/>
        <a:lstStyle/>
        <a:p>
          <a:endParaRPr lang="de-DE" sz="3200"/>
        </a:p>
      </dgm:t>
    </dgm:pt>
    <dgm:pt modelId="{C5B8B67E-1049-4022-A6C9-DF7BCFBEEAF5}" type="pres">
      <dgm:prSet presAssocID="{48BDF52F-F98F-4352-93CD-CDFBEA4C8B08}" presName="Name0" presStyleCnt="0">
        <dgm:presLayoutVars>
          <dgm:dir/>
          <dgm:resizeHandles val="exact"/>
        </dgm:presLayoutVars>
      </dgm:prSet>
      <dgm:spPr/>
    </dgm:pt>
    <dgm:pt modelId="{C49F7DAE-D6ED-4163-82D1-75C12C36E008}" type="pres">
      <dgm:prSet presAssocID="{7D206F06-9578-45A3-A409-D62E9B52F163}" presName="compNode" presStyleCnt="0"/>
      <dgm:spPr/>
    </dgm:pt>
    <dgm:pt modelId="{D0BF0B24-7891-4AE4-AC09-FF710CA4188B}" type="pres">
      <dgm:prSet presAssocID="{7D206F06-9578-45A3-A409-D62E9B52F163}" presName="pictRect" presStyleLbl="node1" presStyleIdx="0" presStyleCnt="1" custLinFactNeighborX="-2663"/>
      <dgm:spPr>
        <a:blipFill rotWithShape="0">
          <a:blip xmlns:r="http://schemas.openxmlformats.org/officeDocument/2006/relationships" r:embed="rId1"/>
          <a:stretch>
            <a:fillRect/>
          </a:stretch>
        </a:blipFill>
      </dgm:spPr>
    </dgm:pt>
    <dgm:pt modelId="{496D646D-F4C0-433C-AB6D-7018CD32C182}" type="pres">
      <dgm:prSet presAssocID="{7D206F06-9578-45A3-A409-D62E9B52F163}" presName="textRect" presStyleLbl="revTx" presStyleIdx="0" presStyleCnt="1">
        <dgm:presLayoutVars>
          <dgm:bulletEnabled val="1"/>
        </dgm:presLayoutVars>
      </dgm:prSet>
      <dgm:spPr/>
    </dgm:pt>
  </dgm:ptLst>
  <dgm:cxnLst>
    <dgm:cxn modelId="{E4D62F4A-E706-4BED-B329-4454A4317528}" type="presOf" srcId="{7D206F06-9578-45A3-A409-D62E9B52F163}" destId="{496D646D-F4C0-433C-AB6D-7018CD32C182}" srcOrd="0" destOrd="0" presId="urn:microsoft.com/office/officeart/2005/8/layout/pList1#2"/>
    <dgm:cxn modelId="{13F60FC7-2A98-4863-8241-A357686632BF}" type="presOf" srcId="{48BDF52F-F98F-4352-93CD-CDFBEA4C8B08}" destId="{C5B8B67E-1049-4022-A6C9-DF7BCFBEEAF5}" srcOrd="0" destOrd="0" presId="urn:microsoft.com/office/officeart/2005/8/layout/pList1#2"/>
    <dgm:cxn modelId="{DF25FEF4-C184-457A-ABD7-52362FA1B862}" srcId="{48BDF52F-F98F-4352-93CD-CDFBEA4C8B08}" destId="{7D206F06-9578-45A3-A409-D62E9B52F163}" srcOrd="0" destOrd="0" parTransId="{D26A3870-9C70-47D5-BFFE-2A16F31DD7CB}" sibTransId="{13C75412-B88D-403D-9320-BC4AD4A889EE}"/>
    <dgm:cxn modelId="{72313B79-D18A-4D6A-BD87-7FB8B4A4DAB1}" type="presParOf" srcId="{C5B8B67E-1049-4022-A6C9-DF7BCFBEEAF5}" destId="{C49F7DAE-D6ED-4163-82D1-75C12C36E008}" srcOrd="0" destOrd="0" presId="urn:microsoft.com/office/officeart/2005/8/layout/pList1#2"/>
    <dgm:cxn modelId="{A44406F5-97D4-4B51-8CB6-1B9B3A34A0CF}" type="presParOf" srcId="{C49F7DAE-D6ED-4163-82D1-75C12C36E008}" destId="{D0BF0B24-7891-4AE4-AC09-FF710CA4188B}" srcOrd="0" destOrd="0" presId="urn:microsoft.com/office/officeart/2005/8/layout/pList1#2"/>
    <dgm:cxn modelId="{F3F0A288-DEEC-4CB2-842D-AFB30F7FB54C}" type="presParOf" srcId="{C49F7DAE-D6ED-4163-82D1-75C12C36E008}" destId="{496D646D-F4C0-433C-AB6D-7018CD32C182}" srcOrd="1" destOrd="0" presId="urn:microsoft.com/office/officeart/2005/8/layout/pList1#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8BDF52F-F98F-4352-93CD-CDFBEA4C8B08}" type="doc">
      <dgm:prSet loTypeId="urn:microsoft.com/office/officeart/2005/8/layout/pList1#4" loCatId="list" qsTypeId="urn:microsoft.com/office/officeart/2005/8/quickstyle/simple3" qsCatId="simple" csTypeId="urn:microsoft.com/office/officeart/2005/8/colors/accent1_2#1" csCatId="accent1" phldr="1"/>
      <dgm:spPr/>
      <dgm:t>
        <a:bodyPr/>
        <a:lstStyle/>
        <a:p>
          <a:endParaRPr lang="de-DE"/>
        </a:p>
      </dgm:t>
    </dgm:pt>
    <dgm:pt modelId="{C0B18D08-6095-428A-9176-382A25AE9A0D}">
      <dgm:prSet phldrT="[Text]" custT="1"/>
      <dgm:spPr/>
      <dgm:t>
        <a:bodyPr/>
        <a:lstStyle/>
        <a:p>
          <a:r>
            <a:rPr lang="de-DE" sz="1800" b="1" dirty="0"/>
            <a:t>Selbstkorrektur</a:t>
          </a:r>
          <a:endParaRPr lang="de-DE" sz="1800" dirty="0"/>
        </a:p>
      </dgm:t>
    </dgm:pt>
    <dgm:pt modelId="{226DCD32-0097-45C4-890D-80DF173B50D0}" type="parTrans" cxnId="{173DA308-8178-4F9B-B3D2-2B2A8DBA0B4A}">
      <dgm:prSet/>
      <dgm:spPr/>
      <dgm:t>
        <a:bodyPr/>
        <a:lstStyle/>
        <a:p>
          <a:endParaRPr lang="de-DE" sz="3200"/>
        </a:p>
      </dgm:t>
    </dgm:pt>
    <dgm:pt modelId="{66406570-C9C2-4FDC-B6F4-F10284ED602C}" type="sibTrans" cxnId="{173DA308-8178-4F9B-B3D2-2B2A8DBA0B4A}">
      <dgm:prSet/>
      <dgm:spPr/>
      <dgm:t>
        <a:bodyPr/>
        <a:lstStyle/>
        <a:p>
          <a:endParaRPr lang="de-DE" sz="3200"/>
        </a:p>
      </dgm:t>
    </dgm:pt>
    <dgm:pt modelId="{C5B8B67E-1049-4022-A6C9-DF7BCFBEEAF5}" type="pres">
      <dgm:prSet presAssocID="{48BDF52F-F98F-4352-93CD-CDFBEA4C8B08}" presName="Name0" presStyleCnt="0">
        <dgm:presLayoutVars>
          <dgm:dir/>
          <dgm:resizeHandles val="exact"/>
        </dgm:presLayoutVars>
      </dgm:prSet>
      <dgm:spPr/>
    </dgm:pt>
    <dgm:pt modelId="{A4A6535B-AFFC-40B5-9735-2E2EEF904D3E}" type="pres">
      <dgm:prSet presAssocID="{C0B18D08-6095-428A-9176-382A25AE9A0D}" presName="compNode" presStyleCnt="0"/>
      <dgm:spPr/>
    </dgm:pt>
    <dgm:pt modelId="{CC26FB8B-C294-4B7E-93DD-ACE2F94A5790}" type="pres">
      <dgm:prSet presAssocID="{C0B18D08-6095-428A-9176-382A25AE9A0D}" presName="pictRect" presStyleLbl="node1" presStyleIdx="0" presStyleCnt="1"/>
      <dgm:spPr>
        <a:blipFill rotWithShape="1">
          <a:blip xmlns:r="http://schemas.openxmlformats.org/officeDocument/2006/relationships" r:embed="rId1"/>
          <a:stretch>
            <a:fillRect/>
          </a:stretch>
        </a:blipFill>
      </dgm:spPr>
    </dgm:pt>
    <dgm:pt modelId="{F2147092-272A-4236-82DE-2088CB65378E}" type="pres">
      <dgm:prSet presAssocID="{C0B18D08-6095-428A-9176-382A25AE9A0D}" presName="textRect" presStyleLbl="revTx" presStyleIdx="0" presStyleCnt="1" custScaleX="126662" custLinFactNeighborY="10067">
        <dgm:presLayoutVars>
          <dgm:bulletEnabled val="1"/>
        </dgm:presLayoutVars>
      </dgm:prSet>
      <dgm:spPr/>
    </dgm:pt>
  </dgm:ptLst>
  <dgm:cxnLst>
    <dgm:cxn modelId="{173DA308-8178-4F9B-B3D2-2B2A8DBA0B4A}" srcId="{48BDF52F-F98F-4352-93CD-CDFBEA4C8B08}" destId="{C0B18D08-6095-428A-9176-382A25AE9A0D}" srcOrd="0" destOrd="0" parTransId="{226DCD32-0097-45C4-890D-80DF173B50D0}" sibTransId="{66406570-C9C2-4FDC-B6F4-F10284ED602C}"/>
    <dgm:cxn modelId="{DB5ED312-FBD1-401F-94CA-C8B4C0504F3C}" type="presOf" srcId="{C0B18D08-6095-428A-9176-382A25AE9A0D}" destId="{F2147092-272A-4236-82DE-2088CB65378E}" srcOrd="0" destOrd="0" presId="urn:microsoft.com/office/officeart/2005/8/layout/pList1#4"/>
    <dgm:cxn modelId="{149D4255-D92D-4FAA-8D60-2BB7C4F64955}" type="presOf" srcId="{48BDF52F-F98F-4352-93CD-CDFBEA4C8B08}" destId="{C5B8B67E-1049-4022-A6C9-DF7BCFBEEAF5}" srcOrd="0" destOrd="0" presId="urn:microsoft.com/office/officeart/2005/8/layout/pList1#4"/>
    <dgm:cxn modelId="{DF6D645E-571F-4108-8500-7196114130A0}" type="presParOf" srcId="{C5B8B67E-1049-4022-A6C9-DF7BCFBEEAF5}" destId="{A4A6535B-AFFC-40B5-9735-2E2EEF904D3E}" srcOrd="0" destOrd="0" presId="urn:microsoft.com/office/officeart/2005/8/layout/pList1#4"/>
    <dgm:cxn modelId="{A4AD9D8D-9E32-4BAC-8504-E2A9566C559B}" type="presParOf" srcId="{A4A6535B-AFFC-40B5-9735-2E2EEF904D3E}" destId="{CC26FB8B-C294-4B7E-93DD-ACE2F94A5790}" srcOrd="0" destOrd="0" presId="urn:microsoft.com/office/officeart/2005/8/layout/pList1#4"/>
    <dgm:cxn modelId="{E8E88D58-2C18-4C09-ACEC-C9069F257C22}" type="presParOf" srcId="{A4A6535B-AFFC-40B5-9735-2E2EEF904D3E}" destId="{F2147092-272A-4236-82DE-2088CB65378E}" srcOrd="1" destOrd="0" presId="urn:microsoft.com/office/officeart/2005/8/layout/pList1#4"/>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B307B5-2FF3-8046-876D-6D72CC9E1E76}" type="doc">
      <dgm:prSet loTypeId="urn:microsoft.com/office/officeart/2005/8/layout/cycle1" loCatId="" qsTypeId="urn:microsoft.com/office/officeart/2005/8/quickstyle/simple4" qsCatId="simple" csTypeId="urn:microsoft.com/office/officeart/2005/8/colors/accent1_2" csCatId="accent1" phldr="1"/>
      <dgm:spPr/>
      <dgm:t>
        <a:bodyPr/>
        <a:lstStyle/>
        <a:p>
          <a:endParaRPr lang="de-DE"/>
        </a:p>
      </dgm:t>
    </dgm:pt>
    <dgm:pt modelId="{80023532-2657-2144-9BF6-3A7D128A3ABA}">
      <dgm:prSet phldrT="[Text]"/>
      <dgm:spPr/>
      <dgm:t>
        <a:bodyPr/>
        <a:lstStyle/>
        <a:p>
          <a:r>
            <a:rPr lang="de-DE" dirty="0"/>
            <a:t>Erstellen</a:t>
          </a:r>
        </a:p>
      </dgm:t>
    </dgm:pt>
    <dgm:pt modelId="{11ACB06B-A2B5-5F4C-85A9-D87DA32A3724}" type="parTrans" cxnId="{8537284D-F809-F144-A3CB-D41C1C6B5525}">
      <dgm:prSet/>
      <dgm:spPr/>
      <dgm:t>
        <a:bodyPr/>
        <a:lstStyle/>
        <a:p>
          <a:endParaRPr lang="de-DE"/>
        </a:p>
      </dgm:t>
    </dgm:pt>
    <dgm:pt modelId="{BFCECCD2-20C2-F945-94D9-C6A51DA960F2}" type="sibTrans" cxnId="{8537284D-F809-F144-A3CB-D41C1C6B5525}">
      <dgm:prSet/>
      <dgm:spPr/>
      <dgm:t>
        <a:bodyPr/>
        <a:lstStyle/>
        <a:p>
          <a:endParaRPr lang="de-DE"/>
        </a:p>
      </dgm:t>
    </dgm:pt>
    <dgm:pt modelId="{4FE2174C-653A-314C-AC69-FC84708B48A8}">
      <dgm:prSet phldrT="[Text]"/>
      <dgm:spPr/>
      <dgm:t>
        <a:bodyPr/>
        <a:lstStyle/>
        <a:p>
          <a:r>
            <a:rPr lang="de-DE" dirty="0"/>
            <a:t>Teilen</a:t>
          </a:r>
        </a:p>
      </dgm:t>
    </dgm:pt>
    <dgm:pt modelId="{FA5AD323-7F2D-7F42-9C6D-855161B8F9FA}" type="parTrans" cxnId="{206E5719-4C4B-DE42-A894-F0F5C21DFB45}">
      <dgm:prSet/>
      <dgm:spPr/>
      <dgm:t>
        <a:bodyPr/>
        <a:lstStyle/>
        <a:p>
          <a:endParaRPr lang="de-DE"/>
        </a:p>
      </dgm:t>
    </dgm:pt>
    <dgm:pt modelId="{EAF015DF-F292-6D47-AD9C-7C6BC812BF76}" type="sibTrans" cxnId="{206E5719-4C4B-DE42-A894-F0F5C21DFB45}">
      <dgm:prSet/>
      <dgm:spPr/>
      <dgm:t>
        <a:bodyPr/>
        <a:lstStyle/>
        <a:p>
          <a:endParaRPr lang="de-DE"/>
        </a:p>
      </dgm:t>
    </dgm:pt>
    <dgm:pt modelId="{E4C338CE-FC78-F545-B045-1D92693003D7}">
      <dgm:prSet phldrT="[Text]"/>
      <dgm:spPr/>
      <dgm:t>
        <a:bodyPr/>
        <a:lstStyle/>
        <a:p>
          <a:r>
            <a:rPr lang="de-DE" dirty="0"/>
            <a:t>Anpassen</a:t>
          </a:r>
        </a:p>
      </dgm:t>
    </dgm:pt>
    <dgm:pt modelId="{81E1522B-F929-2241-B135-712C55E3ABDD}" type="parTrans" cxnId="{F771CBE7-D3AA-D749-B684-D33FA718DB78}">
      <dgm:prSet/>
      <dgm:spPr/>
      <dgm:t>
        <a:bodyPr/>
        <a:lstStyle/>
        <a:p>
          <a:endParaRPr lang="de-DE"/>
        </a:p>
      </dgm:t>
    </dgm:pt>
    <dgm:pt modelId="{2BD96914-5E6D-3348-B61E-46936F184D5B}" type="sibTrans" cxnId="{F771CBE7-D3AA-D749-B684-D33FA718DB78}">
      <dgm:prSet/>
      <dgm:spPr/>
      <dgm:t>
        <a:bodyPr/>
        <a:lstStyle/>
        <a:p>
          <a:endParaRPr lang="de-DE"/>
        </a:p>
      </dgm:t>
    </dgm:pt>
    <dgm:pt modelId="{50755FB9-FD2A-A245-8456-071C6F2666E4}" type="pres">
      <dgm:prSet presAssocID="{9EB307B5-2FF3-8046-876D-6D72CC9E1E76}" presName="cycle" presStyleCnt="0">
        <dgm:presLayoutVars>
          <dgm:dir/>
          <dgm:resizeHandles val="exact"/>
        </dgm:presLayoutVars>
      </dgm:prSet>
      <dgm:spPr/>
    </dgm:pt>
    <dgm:pt modelId="{F3B92A03-64C8-054B-AEAF-0872FC885139}" type="pres">
      <dgm:prSet presAssocID="{80023532-2657-2144-9BF6-3A7D128A3ABA}" presName="dummy" presStyleCnt="0"/>
      <dgm:spPr/>
    </dgm:pt>
    <dgm:pt modelId="{EDB33381-C82B-B946-895E-A5D5DB4D2FBD}" type="pres">
      <dgm:prSet presAssocID="{80023532-2657-2144-9BF6-3A7D128A3ABA}" presName="node" presStyleLbl="revTx" presStyleIdx="0" presStyleCnt="3" custRadScaleRad="149436" custRadScaleInc="27324">
        <dgm:presLayoutVars>
          <dgm:bulletEnabled val="1"/>
        </dgm:presLayoutVars>
      </dgm:prSet>
      <dgm:spPr/>
    </dgm:pt>
    <dgm:pt modelId="{5003C3BB-B7F4-FF4D-8608-B39271CD22C5}" type="pres">
      <dgm:prSet presAssocID="{BFCECCD2-20C2-F945-94D9-C6A51DA960F2}" presName="sibTrans" presStyleLbl="node1" presStyleIdx="0" presStyleCnt="3"/>
      <dgm:spPr/>
    </dgm:pt>
    <dgm:pt modelId="{B1E4982F-E17D-E445-8536-A8CD0947F199}" type="pres">
      <dgm:prSet presAssocID="{4FE2174C-653A-314C-AC69-FC84708B48A8}" presName="dummy" presStyleCnt="0"/>
      <dgm:spPr/>
    </dgm:pt>
    <dgm:pt modelId="{F552FE34-9AB9-744E-A32C-FFF793B6088D}" type="pres">
      <dgm:prSet presAssocID="{4FE2174C-653A-314C-AC69-FC84708B48A8}" presName="node" presStyleLbl="revTx" presStyleIdx="1" presStyleCnt="3">
        <dgm:presLayoutVars>
          <dgm:bulletEnabled val="1"/>
        </dgm:presLayoutVars>
      </dgm:prSet>
      <dgm:spPr/>
    </dgm:pt>
    <dgm:pt modelId="{6BE8AA31-174B-454A-848F-E2453A403ECB}" type="pres">
      <dgm:prSet presAssocID="{EAF015DF-F292-6D47-AD9C-7C6BC812BF76}" presName="sibTrans" presStyleLbl="node1" presStyleIdx="1" presStyleCnt="3"/>
      <dgm:spPr/>
    </dgm:pt>
    <dgm:pt modelId="{A30CCED6-BA7B-C546-B3D0-C565A9538C25}" type="pres">
      <dgm:prSet presAssocID="{E4C338CE-FC78-F545-B045-1D92693003D7}" presName="dummy" presStyleCnt="0"/>
      <dgm:spPr/>
    </dgm:pt>
    <dgm:pt modelId="{B6A14CF3-BBEE-3A4B-B9D5-06A67798A0CC}" type="pres">
      <dgm:prSet presAssocID="{E4C338CE-FC78-F545-B045-1D92693003D7}" presName="node" presStyleLbl="revTx" presStyleIdx="2" presStyleCnt="3" custRadScaleRad="159610" custRadScaleInc="-33249">
        <dgm:presLayoutVars>
          <dgm:bulletEnabled val="1"/>
        </dgm:presLayoutVars>
      </dgm:prSet>
      <dgm:spPr/>
    </dgm:pt>
    <dgm:pt modelId="{0FA4F777-99FD-4745-8258-31F249E214AA}" type="pres">
      <dgm:prSet presAssocID="{2BD96914-5E6D-3348-B61E-46936F184D5B}" presName="sibTrans" presStyleLbl="node1" presStyleIdx="2" presStyleCnt="3"/>
      <dgm:spPr/>
    </dgm:pt>
  </dgm:ptLst>
  <dgm:cxnLst>
    <dgm:cxn modelId="{206E5719-4C4B-DE42-A894-F0F5C21DFB45}" srcId="{9EB307B5-2FF3-8046-876D-6D72CC9E1E76}" destId="{4FE2174C-653A-314C-AC69-FC84708B48A8}" srcOrd="1" destOrd="0" parTransId="{FA5AD323-7F2D-7F42-9C6D-855161B8F9FA}" sibTransId="{EAF015DF-F292-6D47-AD9C-7C6BC812BF76}"/>
    <dgm:cxn modelId="{0AB8EF2F-3591-9F46-93E5-2204B406AEC5}" type="presOf" srcId="{E4C338CE-FC78-F545-B045-1D92693003D7}" destId="{B6A14CF3-BBEE-3A4B-B9D5-06A67798A0CC}" srcOrd="0" destOrd="0" presId="urn:microsoft.com/office/officeart/2005/8/layout/cycle1"/>
    <dgm:cxn modelId="{8537284D-F809-F144-A3CB-D41C1C6B5525}" srcId="{9EB307B5-2FF3-8046-876D-6D72CC9E1E76}" destId="{80023532-2657-2144-9BF6-3A7D128A3ABA}" srcOrd="0" destOrd="0" parTransId="{11ACB06B-A2B5-5F4C-85A9-D87DA32A3724}" sibTransId="{BFCECCD2-20C2-F945-94D9-C6A51DA960F2}"/>
    <dgm:cxn modelId="{CAE1806F-0B06-F94E-A0C0-5CB993864B8B}" type="presOf" srcId="{4FE2174C-653A-314C-AC69-FC84708B48A8}" destId="{F552FE34-9AB9-744E-A32C-FFF793B6088D}" srcOrd="0" destOrd="0" presId="urn:microsoft.com/office/officeart/2005/8/layout/cycle1"/>
    <dgm:cxn modelId="{5F68C582-C11D-3F4F-9B25-4688928E30BB}" type="presOf" srcId="{BFCECCD2-20C2-F945-94D9-C6A51DA960F2}" destId="{5003C3BB-B7F4-FF4D-8608-B39271CD22C5}" srcOrd="0" destOrd="0" presId="urn:microsoft.com/office/officeart/2005/8/layout/cycle1"/>
    <dgm:cxn modelId="{0EA53FB2-6696-7E4D-805C-9D922CEA4CC6}" type="presOf" srcId="{9EB307B5-2FF3-8046-876D-6D72CC9E1E76}" destId="{50755FB9-FD2A-A245-8456-071C6F2666E4}" srcOrd="0" destOrd="0" presId="urn:microsoft.com/office/officeart/2005/8/layout/cycle1"/>
    <dgm:cxn modelId="{4F1FB7B9-53A5-6E46-80B7-BBB587227623}" type="presOf" srcId="{80023532-2657-2144-9BF6-3A7D128A3ABA}" destId="{EDB33381-C82B-B946-895E-A5D5DB4D2FBD}" srcOrd="0" destOrd="0" presId="urn:microsoft.com/office/officeart/2005/8/layout/cycle1"/>
    <dgm:cxn modelId="{FF3784CC-8833-9B4F-93DB-561EA151B469}" type="presOf" srcId="{2BD96914-5E6D-3348-B61E-46936F184D5B}" destId="{0FA4F777-99FD-4745-8258-31F249E214AA}" srcOrd="0" destOrd="0" presId="urn:microsoft.com/office/officeart/2005/8/layout/cycle1"/>
    <dgm:cxn modelId="{B2B134DE-31B6-8544-99D0-C3ACBC4A9671}" type="presOf" srcId="{EAF015DF-F292-6D47-AD9C-7C6BC812BF76}" destId="{6BE8AA31-174B-454A-848F-E2453A403ECB}" srcOrd="0" destOrd="0" presId="urn:microsoft.com/office/officeart/2005/8/layout/cycle1"/>
    <dgm:cxn modelId="{F771CBE7-D3AA-D749-B684-D33FA718DB78}" srcId="{9EB307B5-2FF3-8046-876D-6D72CC9E1E76}" destId="{E4C338CE-FC78-F545-B045-1D92693003D7}" srcOrd="2" destOrd="0" parTransId="{81E1522B-F929-2241-B135-712C55E3ABDD}" sibTransId="{2BD96914-5E6D-3348-B61E-46936F184D5B}"/>
    <dgm:cxn modelId="{577DC626-B2DB-5048-A790-0A95708D84D7}" type="presParOf" srcId="{50755FB9-FD2A-A245-8456-071C6F2666E4}" destId="{F3B92A03-64C8-054B-AEAF-0872FC885139}" srcOrd="0" destOrd="0" presId="urn:microsoft.com/office/officeart/2005/8/layout/cycle1"/>
    <dgm:cxn modelId="{0C1740F2-DA4D-D74C-B1BE-D6D061DCBD09}" type="presParOf" srcId="{50755FB9-FD2A-A245-8456-071C6F2666E4}" destId="{EDB33381-C82B-B946-895E-A5D5DB4D2FBD}" srcOrd="1" destOrd="0" presId="urn:microsoft.com/office/officeart/2005/8/layout/cycle1"/>
    <dgm:cxn modelId="{4990AB20-ECBE-504F-84DE-0372D7E51E6B}" type="presParOf" srcId="{50755FB9-FD2A-A245-8456-071C6F2666E4}" destId="{5003C3BB-B7F4-FF4D-8608-B39271CD22C5}" srcOrd="2" destOrd="0" presId="urn:microsoft.com/office/officeart/2005/8/layout/cycle1"/>
    <dgm:cxn modelId="{66C98394-CC02-A84C-A9B5-AC06EC08BBF9}" type="presParOf" srcId="{50755FB9-FD2A-A245-8456-071C6F2666E4}" destId="{B1E4982F-E17D-E445-8536-A8CD0947F199}" srcOrd="3" destOrd="0" presId="urn:microsoft.com/office/officeart/2005/8/layout/cycle1"/>
    <dgm:cxn modelId="{AC5F7ED4-FA59-6B42-BB28-11E883560F1A}" type="presParOf" srcId="{50755FB9-FD2A-A245-8456-071C6F2666E4}" destId="{F552FE34-9AB9-744E-A32C-FFF793B6088D}" srcOrd="4" destOrd="0" presId="urn:microsoft.com/office/officeart/2005/8/layout/cycle1"/>
    <dgm:cxn modelId="{70E3E988-0A49-7843-AD55-79FCC9B0966C}" type="presParOf" srcId="{50755FB9-FD2A-A245-8456-071C6F2666E4}" destId="{6BE8AA31-174B-454A-848F-E2453A403ECB}" srcOrd="5" destOrd="0" presId="urn:microsoft.com/office/officeart/2005/8/layout/cycle1"/>
    <dgm:cxn modelId="{245F516A-5EF1-DC4D-AAC7-DC3C67E29464}" type="presParOf" srcId="{50755FB9-FD2A-A245-8456-071C6F2666E4}" destId="{A30CCED6-BA7B-C546-B3D0-C565A9538C25}" srcOrd="6" destOrd="0" presId="urn:microsoft.com/office/officeart/2005/8/layout/cycle1"/>
    <dgm:cxn modelId="{068195F6-B3A4-ED44-B92A-1FA253DE3386}" type="presParOf" srcId="{50755FB9-FD2A-A245-8456-071C6F2666E4}" destId="{B6A14CF3-BBEE-3A4B-B9D5-06A67798A0CC}" srcOrd="7" destOrd="0" presId="urn:microsoft.com/office/officeart/2005/8/layout/cycle1"/>
    <dgm:cxn modelId="{67A4BDC6-3299-D742-B6BB-7F8A8FDFB89E}" type="presParOf" srcId="{50755FB9-FD2A-A245-8456-071C6F2666E4}" destId="{0FA4F777-99FD-4745-8258-31F249E214AA}" srcOrd="8" destOrd="0" presId="urn:microsoft.com/office/officeart/2005/8/layout/cycle1"/>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E1ABD45-C010-2C4B-8753-9265BF522262}" type="doc">
      <dgm:prSet loTypeId="urn:microsoft.com/office/officeart/2005/8/layout/radial2" loCatId="relationship" qsTypeId="urn:microsoft.com/office/officeart/2005/8/quickstyle/simple4" qsCatId="simple" csTypeId="urn:microsoft.com/office/officeart/2005/8/colors/accent1_2" csCatId="accent1" phldr="1"/>
      <dgm:spPr/>
      <dgm:t>
        <a:bodyPr/>
        <a:lstStyle/>
        <a:p>
          <a:endParaRPr lang="de-DE"/>
        </a:p>
      </dgm:t>
    </dgm:pt>
    <dgm:pt modelId="{50F50CA6-84EE-334C-963A-177DBF6E5C04}">
      <dgm:prSet custT="1"/>
      <dgm:spPr/>
      <dgm:t>
        <a:bodyPr/>
        <a:lstStyle/>
        <a:p>
          <a:pPr rtl="0"/>
          <a:r>
            <a:rPr lang="de-DE" sz="1800" dirty="0"/>
            <a:t>professionelle Entwicklungen (Verlage, App-Anbieter usw.)</a:t>
          </a:r>
        </a:p>
      </dgm:t>
    </dgm:pt>
    <dgm:pt modelId="{9134C0EC-B093-4A4C-BB2B-C30C60C2E55D}" type="parTrans" cxnId="{312DCB09-DA93-934E-A55E-224E05CCEBDE}">
      <dgm:prSet/>
      <dgm:spPr>
        <a:ln w="50800"/>
      </dgm:spPr>
      <dgm:t>
        <a:bodyPr/>
        <a:lstStyle/>
        <a:p>
          <a:endParaRPr lang="de-DE"/>
        </a:p>
      </dgm:t>
    </dgm:pt>
    <dgm:pt modelId="{45B9D017-9684-0B42-82A3-8E7594824F6D}" type="sibTrans" cxnId="{312DCB09-DA93-934E-A55E-224E05CCEBDE}">
      <dgm:prSet/>
      <dgm:spPr/>
      <dgm:t>
        <a:bodyPr/>
        <a:lstStyle/>
        <a:p>
          <a:endParaRPr lang="de-DE"/>
        </a:p>
      </dgm:t>
    </dgm:pt>
    <dgm:pt modelId="{697D1CA1-52BF-674A-A8E7-EAC0D12D665D}">
      <dgm:prSet custT="1">
        <dgm:style>
          <a:lnRef idx="1">
            <a:schemeClr val="accent3"/>
          </a:lnRef>
          <a:fillRef idx="3">
            <a:schemeClr val="accent3"/>
          </a:fillRef>
          <a:effectRef idx="2">
            <a:schemeClr val="accent3"/>
          </a:effectRef>
          <a:fontRef idx="minor">
            <a:schemeClr val="lt1"/>
          </a:fontRef>
        </dgm:style>
      </dgm:prSet>
      <dgm:spPr/>
      <dgm:t>
        <a:bodyPr lIns="0" tIns="0" rIns="0" bIns="0"/>
        <a:lstStyle/>
        <a:p>
          <a:pPr rtl="0"/>
          <a:r>
            <a:rPr lang="de-DE" sz="2400" dirty="0"/>
            <a:t>Autoren-</a:t>
          </a:r>
          <a:r>
            <a:rPr lang="de-DE" sz="2400" dirty="0" err="1"/>
            <a:t>werkzeuge</a:t>
          </a:r>
          <a:endParaRPr lang="de-DE" sz="2400" dirty="0"/>
        </a:p>
      </dgm:t>
    </dgm:pt>
    <dgm:pt modelId="{AB3BE43F-CED7-8948-AB2A-6D492ADFC118}" type="parTrans" cxnId="{32F3E69D-465E-1547-825E-B52020E31C1E}">
      <dgm:prSet/>
      <dgm:spPr>
        <a:ln w="50800"/>
      </dgm:spPr>
      <dgm:t>
        <a:bodyPr/>
        <a:lstStyle/>
        <a:p>
          <a:endParaRPr lang="de-DE"/>
        </a:p>
      </dgm:t>
    </dgm:pt>
    <dgm:pt modelId="{F92F4884-7F70-2343-888D-16789ADD44F7}" type="sibTrans" cxnId="{32F3E69D-465E-1547-825E-B52020E31C1E}">
      <dgm:prSet/>
      <dgm:spPr/>
      <dgm:t>
        <a:bodyPr/>
        <a:lstStyle/>
        <a:p>
          <a:endParaRPr lang="de-DE"/>
        </a:p>
      </dgm:t>
    </dgm:pt>
    <dgm:pt modelId="{E859DE8F-CC51-F141-892C-448F16E70AD1}">
      <dgm:prSet custT="1"/>
      <dgm:spPr/>
      <dgm:t>
        <a:bodyPr lIns="0" tIns="0" rIns="0" bIns="0"/>
        <a:lstStyle/>
        <a:p>
          <a:pPr rtl="0"/>
          <a:r>
            <a:rPr lang="de-DE" sz="2000" dirty="0"/>
            <a:t>Hobby-Entwicklungen</a:t>
          </a:r>
        </a:p>
      </dgm:t>
    </dgm:pt>
    <dgm:pt modelId="{12A9C13B-4116-2844-93E0-F6CD78B1B7B1}" type="parTrans" cxnId="{F1D1786A-4CBE-7E4D-9590-1F1A3CEAF4CA}">
      <dgm:prSet/>
      <dgm:spPr>
        <a:ln w="50800"/>
      </dgm:spPr>
      <dgm:t>
        <a:bodyPr/>
        <a:lstStyle/>
        <a:p>
          <a:endParaRPr lang="de-DE"/>
        </a:p>
      </dgm:t>
    </dgm:pt>
    <dgm:pt modelId="{ACAB49CF-ADD6-A347-9379-7C177AD3767A}" type="sibTrans" cxnId="{F1D1786A-4CBE-7E4D-9590-1F1A3CEAF4CA}">
      <dgm:prSet/>
      <dgm:spPr/>
      <dgm:t>
        <a:bodyPr/>
        <a:lstStyle/>
        <a:p>
          <a:endParaRPr lang="de-DE"/>
        </a:p>
      </dgm:t>
    </dgm:pt>
    <dgm:pt modelId="{701A81B8-3E82-EC4A-9304-222D7EBC0173}" type="pres">
      <dgm:prSet presAssocID="{4E1ABD45-C010-2C4B-8753-9265BF522262}" presName="composite" presStyleCnt="0">
        <dgm:presLayoutVars>
          <dgm:chMax val="5"/>
          <dgm:dir/>
          <dgm:animLvl val="ctr"/>
          <dgm:resizeHandles val="exact"/>
        </dgm:presLayoutVars>
      </dgm:prSet>
      <dgm:spPr/>
    </dgm:pt>
    <dgm:pt modelId="{1B36E961-B74E-8F4C-BE25-97FB6A884603}" type="pres">
      <dgm:prSet presAssocID="{4E1ABD45-C010-2C4B-8753-9265BF522262}" presName="cycle" presStyleCnt="0"/>
      <dgm:spPr/>
    </dgm:pt>
    <dgm:pt modelId="{7561694E-41C2-0F4C-8844-169FE255855F}" type="pres">
      <dgm:prSet presAssocID="{4E1ABD45-C010-2C4B-8753-9265BF522262}" presName="centerShape" presStyleCnt="0"/>
      <dgm:spPr/>
    </dgm:pt>
    <dgm:pt modelId="{4A948F8F-F1E4-D247-99CD-BEDB05544025}" type="pres">
      <dgm:prSet presAssocID="{4E1ABD45-C010-2C4B-8753-9265BF522262}" presName="connSite" presStyleLbl="node1" presStyleIdx="0" presStyleCnt="4"/>
      <dgm:spPr/>
    </dgm:pt>
    <dgm:pt modelId="{807A8755-FDCC-5949-8A77-CA1412AB7F39}" type="pres">
      <dgm:prSet presAssocID="{4E1ABD45-C010-2C4B-8753-9265BF522262}" presName="visible" presStyleLbl="node1" presStyleIdx="0" presStyleCnt="4" custLinFactNeighborX="-76023" custLinFactNeighborY="-997"/>
      <dgm:spPr>
        <a:blipFill rotWithShape="1">
          <a:blip xmlns:r="http://schemas.openxmlformats.org/officeDocument/2006/relationships" r:embed="rId1"/>
          <a:stretch>
            <a:fillRect/>
          </a:stretch>
        </a:blipFill>
      </dgm:spPr>
    </dgm:pt>
    <dgm:pt modelId="{1B99EFF1-B37B-D148-8CEE-65C9B26107D5}" type="pres">
      <dgm:prSet presAssocID="{9134C0EC-B093-4A4C-BB2B-C30C60C2E55D}" presName="Name25" presStyleLbl="parChTrans1D1" presStyleIdx="0" presStyleCnt="3"/>
      <dgm:spPr/>
    </dgm:pt>
    <dgm:pt modelId="{074FA631-A62E-9F4D-9B1D-0210EC40A903}" type="pres">
      <dgm:prSet presAssocID="{50F50CA6-84EE-334C-963A-177DBF6E5C04}" presName="node" presStyleCnt="0"/>
      <dgm:spPr/>
    </dgm:pt>
    <dgm:pt modelId="{9B23EFAE-9605-994B-9CA7-035D4E8D2DC6}" type="pres">
      <dgm:prSet presAssocID="{50F50CA6-84EE-334C-963A-177DBF6E5C04}" presName="parentNode" presStyleLbl="node1" presStyleIdx="1" presStyleCnt="4" custScaleX="120743" custScaleY="118755" custLinFactNeighborX="23739" custLinFactNeighborY="16971">
        <dgm:presLayoutVars>
          <dgm:chMax val="1"/>
          <dgm:bulletEnabled val="1"/>
        </dgm:presLayoutVars>
      </dgm:prSet>
      <dgm:spPr/>
    </dgm:pt>
    <dgm:pt modelId="{0BED66D6-679C-534A-8C96-778F28C87B80}" type="pres">
      <dgm:prSet presAssocID="{50F50CA6-84EE-334C-963A-177DBF6E5C04}" presName="childNode" presStyleLbl="revTx" presStyleIdx="0" presStyleCnt="0">
        <dgm:presLayoutVars>
          <dgm:bulletEnabled val="1"/>
        </dgm:presLayoutVars>
      </dgm:prSet>
      <dgm:spPr/>
    </dgm:pt>
    <dgm:pt modelId="{C5691116-8DD2-E54F-A9E1-1115324D7D91}" type="pres">
      <dgm:prSet presAssocID="{AB3BE43F-CED7-8948-AB2A-6D492ADFC118}" presName="Name25" presStyleLbl="parChTrans1D1" presStyleIdx="1" presStyleCnt="3"/>
      <dgm:spPr/>
    </dgm:pt>
    <dgm:pt modelId="{B622D735-F538-8F4F-B39F-1B60303FB053}" type="pres">
      <dgm:prSet presAssocID="{697D1CA1-52BF-674A-A8E7-EAC0D12D665D}" presName="node" presStyleCnt="0"/>
      <dgm:spPr/>
    </dgm:pt>
    <dgm:pt modelId="{BDC110A1-636E-0647-91A6-FDA5651CC783}" type="pres">
      <dgm:prSet presAssocID="{697D1CA1-52BF-674A-A8E7-EAC0D12D665D}" presName="parentNode" presStyleLbl="node1" presStyleIdx="2" presStyleCnt="4" custScaleX="120743" custScaleY="118755" custLinFactX="37153" custLinFactNeighborX="100000" custLinFactNeighborY="-2289">
        <dgm:presLayoutVars>
          <dgm:chMax val="1"/>
          <dgm:bulletEnabled val="1"/>
        </dgm:presLayoutVars>
      </dgm:prSet>
      <dgm:spPr/>
    </dgm:pt>
    <dgm:pt modelId="{10E4AFAA-921D-D74C-8DBC-6926BDD78997}" type="pres">
      <dgm:prSet presAssocID="{697D1CA1-52BF-674A-A8E7-EAC0D12D665D}" presName="childNode" presStyleLbl="revTx" presStyleIdx="0" presStyleCnt="0">
        <dgm:presLayoutVars>
          <dgm:bulletEnabled val="1"/>
        </dgm:presLayoutVars>
      </dgm:prSet>
      <dgm:spPr/>
    </dgm:pt>
    <dgm:pt modelId="{A6396B87-3523-5B40-92BE-479ABBFCAAE1}" type="pres">
      <dgm:prSet presAssocID="{12A9C13B-4116-2844-93E0-F6CD78B1B7B1}" presName="Name25" presStyleLbl="parChTrans1D1" presStyleIdx="2" presStyleCnt="3"/>
      <dgm:spPr/>
    </dgm:pt>
    <dgm:pt modelId="{1150EDB3-3ACD-FF49-AAA5-2C9554785DCC}" type="pres">
      <dgm:prSet presAssocID="{E859DE8F-CC51-F141-892C-448F16E70AD1}" presName="node" presStyleCnt="0"/>
      <dgm:spPr/>
    </dgm:pt>
    <dgm:pt modelId="{62683055-7A1B-FC47-8750-C3C45E79FB66}" type="pres">
      <dgm:prSet presAssocID="{E859DE8F-CC51-F141-892C-448F16E70AD1}" presName="parentNode" presStyleLbl="node1" presStyleIdx="3" presStyleCnt="4" custScaleX="120743" custScaleY="118755" custLinFactNeighborX="23739" custLinFactNeighborY="-17695">
        <dgm:presLayoutVars>
          <dgm:chMax val="1"/>
          <dgm:bulletEnabled val="1"/>
        </dgm:presLayoutVars>
      </dgm:prSet>
      <dgm:spPr/>
    </dgm:pt>
    <dgm:pt modelId="{94386F0B-27ED-2946-AB05-C02CBD4FD8B2}" type="pres">
      <dgm:prSet presAssocID="{E859DE8F-CC51-F141-892C-448F16E70AD1}" presName="childNode" presStyleLbl="revTx" presStyleIdx="0" presStyleCnt="0">
        <dgm:presLayoutVars>
          <dgm:bulletEnabled val="1"/>
        </dgm:presLayoutVars>
      </dgm:prSet>
      <dgm:spPr/>
    </dgm:pt>
  </dgm:ptLst>
  <dgm:cxnLst>
    <dgm:cxn modelId="{312DCB09-DA93-934E-A55E-224E05CCEBDE}" srcId="{4E1ABD45-C010-2C4B-8753-9265BF522262}" destId="{50F50CA6-84EE-334C-963A-177DBF6E5C04}" srcOrd="0" destOrd="0" parTransId="{9134C0EC-B093-4A4C-BB2B-C30C60C2E55D}" sibTransId="{45B9D017-9684-0B42-82A3-8E7594824F6D}"/>
    <dgm:cxn modelId="{A45A3420-A2F3-3942-9818-008DE79994F5}" type="presOf" srcId="{9134C0EC-B093-4A4C-BB2B-C30C60C2E55D}" destId="{1B99EFF1-B37B-D148-8CEE-65C9B26107D5}" srcOrd="0" destOrd="0" presId="urn:microsoft.com/office/officeart/2005/8/layout/radial2"/>
    <dgm:cxn modelId="{FAE91829-717A-324E-8DDC-94E6CA3FA4DC}" type="presOf" srcId="{4E1ABD45-C010-2C4B-8753-9265BF522262}" destId="{701A81B8-3E82-EC4A-9304-222D7EBC0173}" srcOrd="0" destOrd="0" presId="urn:microsoft.com/office/officeart/2005/8/layout/radial2"/>
    <dgm:cxn modelId="{BF941D5D-1D2F-F047-B9B6-D1921137D6DF}" type="presOf" srcId="{12A9C13B-4116-2844-93E0-F6CD78B1B7B1}" destId="{A6396B87-3523-5B40-92BE-479ABBFCAAE1}" srcOrd="0" destOrd="0" presId="urn:microsoft.com/office/officeart/2005/8/layout/radial2"/>
    <dgm:cxn modelId="{F1D1786A-4CBE-7E4D-9590-1F1A3CEAF4CA}" srcId="{4E1ABD45-C010-2C4B-8753-9265BF522262}" destId="{E859DE8F-CC51-F141-892C-448F16E70AD1}" srcOrd="2" destOrd="0" parTransId="{12A9C13B-4116-2844-93E0-F6CD78B1B7B1}" sibTransId="{ACAB49CF-ADD6-A347-9379-7C177AD3767A}"/>
    <dgm:cxn modelId="{8A54D083-B8AC-5647-B6A0-47F19DF41103}" type="presOf" srcId="{697D1CA1-52BF-674A-A8E7-EAC0D12D665D}" destId="{BDC110A1-636E-0647-91A6-FDA5651CC783}" srcOrd="0" destOrd="0" presId="urn:microsoft.com/office/officeart/2005/8/layout/radial2"/>
    <dgm:cxn modelId="{32F3E69D-465E-1547-825E-B52020E31C1E}" srcId="{4E1ABD45-C010-2C4B-8753-9265BF522262}" destId="{697D1CA1-52BF-674A-A8E7-EAC0D12D665D}" srcOrd="1" destOrd="0" parTransId="{AB3BE43F-CED7-8948-AB2A-6D492ADFC118}" sibTransId="{F92F4884-7F70-2343-888D-16789ADD44F7}"/>
    <dgm:cxn modelId="{1ACF369F-5185-E544-817B-A7FD0429A788}" type="presOf" srcId="{E859DE8F-CC51-F141-892C-448F16E70AD1}" destId="{62683055-7A1B-FC47-8750-C3C45E79FB66}" srcOrd="0" destOrd="0" presId="urn:microsoft.com/office/officeart/2005/8/layout/radial2"/>
    <dgm:cxn modelId="{F11D7CAB-8DD4-BE42-9B6C-7CB14731705A}" type="presOf" srcId="{50F50CA6-84EE-334C-963A-177DBF6E5C04}" destId="{9B23EFAE-9605-994B-9CA7-035D4E8D2DC6}" srcOrd="0" destOrd="0" presId="urn:microsoft.com/office/officeart/2005/8/layout/radial2"/>
    <dgm:cxn modelId="{966417C3-9D9B-C04D-9DDF-D9D25C456F57}" type="presOf" srcId="{AB3BE43F-CED7-8948-AB2A-6D492ADFC118}" destId="{C5691116-8DD2-E54F-A9E1-1115324D7D91}" srcOrd="0" destOrd="0" presId="urn:microsoft.com/office/officeart/2005/8/layout/radial2"/>
    <dgm:cxn modelId="{D6595926-589E-D34C-8EB7-0C7BBE4B83FD}" type="presParOf" srcId="{701A81B8-3E82-EC4A-9304-222D7EBC0173}" destId="{1B36E961-B74E-8F4C-BE25-97FB6A884603}" srcOrd="0" destOrd="0" presId="urn:microsoft.com/office/officeart/2005/8/layout/radial2"/>
    <dgm:cxn modelId="{7E37A180-6AE9-5B44-8F3F-FCA8B0605499}" type="presParOf" srcId="{1B36E961-B74E-8F4C-BE25-97FB6A884603}" destId="{7561694E-41C2-0F4C-8844-169FE255855F}" srcOrd="0" destOrd="0" presId="urn:microsoft.com/office/officeart/2005/8/layout/radial2"/>
    <dgm:cxn modelId="{60A0D09E-863D-6049-8309-F947D78EDEB5}" type="presParOf" srcId="{7561694E-41C2-0F4C-8844-169FE255855F}" destId="{4A948F8F-F1E4-D247-99CD-BEDB05544025}" srcOrd="0" destOrd="0" presId="urn:microsoft.com/office/officeart/2005/8/layout/radial2"/>
    <dgm:cxn modelId="{ABCD6CFE-82D0-7145-BD86-7116F071BF62}" type="presParOf" srcId="{7561694E-41C2-0F4C-8844-169FE255855F}" destId="{807A8755-FDCC-5949-8A77-CA1412AB7F39}" srcOrd="1" destOrd="0" presId="urn:microsoft.com/office/officeart/2005/8/layout/radial2"/>
    <dgm:cxn modelId="{4190E96B-7450-F349-9CCB-652B67DBAED4}" type="presParOf" srcId="{1B36E961-B74E-8F4C-BE25-97FB6A884603}" destId="{1B99EFF1-B37B-D148-8CEE-65C9B26107D5}" srcOrd="1" destOrd="0" presId="urn:microsoft.com/office/officeart/2005/8/layout/radial2"/>
    <dgm:cxn modelId="{6EDB0AC5-8C42-E443-B1A4-34AADD8A5416}" type="presParOf" srcId="{1B36E961-B74E-8F4C-BE25-97FB6A884603}" destId="{074FA631-A62E-9F4D-9B1D-0210EC40A903}" srcOrd="2" destOrd="0" presId="urn:microsoft.com/office/officeart/2005/8/layout/radial2"/>
    <dgm:cxn modelId="{F2781D6F-8E13-1042-83F1-9325551A1F53}" type="presParOf" srcId="{074FA631-A62E-9F4D-9B1D-0210EC40A903}" destId="{9B23EFAE-9605-994B-9CA7-035D4E8D2DC6}" srcOrd="0" destOrd="0" presId="urn:microsoft.com/office/officeart/2005/8/layout/radial2"/>
    <dgm:cxn modelId="{9F645449-3D2F-014A-B2A1-BCC3B9D80BF6}" type="presParOf" srcId="{074FA631-A62E-9F4D-9B1D-0210EC40A903}" destId="{0BED66D6-679C-534A-8C96-778F28C87B80}" srcOrd="1" destOrd="0" presId="urn:microsoft.com/office/officeart/2005/8/layout/radial2"/>
    <dgm:cxn modelId="{A2D20599-D596-FB43-B482-9701E77C65CE}" type="presParOf" srcId="{1B36E961-B74E-8F4C-BE25-97FB6A884603}" destId="{C5691116-8DD2-E54F-A9E1-1115324D7D91}" srcOrd="3" destOrd="0" presId="urn:microsoft.com/office/officeart/2005/8/layout/radial2"/>
    <dgm:cxn modelId="{C5FEFB5D-4FA7-A34B-AD82-866880B845BC}" type="presParOf" srcId="{1B36E961-B74E-8F4C-BE25-97FB6A884603}" destId="{B622D735-F538-8F4F-B39F-1B60303FB053}" srcOrd="4" destOrd="0" presId="urn:microsoft.com/office/officeart/2005/8/layout/radial2"/>
    <dgm:cxn modelId="{899B6DC3-A016-2049-848A-BA3BDF2FDBBC}" type="presParOf" srcId="{B622D735-F538-8F4F-B39F-1B60303FB053}" destId="{BDC110A1-636E-0647-91A6-FDA5651CC783}" srcOrd="0" destOrd="0" presId="urn:microsoft.com/office/officeart/2005/8/layout/radial2"/>
    <dgm:cxn modelId="{6304E5ED-4FBC-BE4C-B19D-145EBDAC8CAB}" type="presParOf" srcId="{B622D735-F538-8F4F-B39F-1B60303FB053}" destId="{10E4AFAA-921D-D74C-8DBC-6926BDD78997}" srcOrd="1" destOrd="0" presId="urn:microsoft.com/office/officeart/2005/8/layout/radial2"/>
    <dgm:cxn modelId="{FACC6120-A35C-E746-A05A-EDA8B43BBFCF}" type="presParOf" srcId="{1B36E961-B74E-8F4C-BE25-97FB6A884603}" destId="{A6396B87-3523-5B40-92BE-479ABBFCAAE1}" srcOrd="5" destOrd="0" presId="urn:microsoft.com/office/officeart/2005/8/layout/radial2"/>
    <dgm:cxn modelId="{50136888-1EB0-0446-B1D4-E085811EE70B}" type="presParOf" srcId="{1B36E961-B74E-8F4C-BE25-97FB6A884603}" destId="{1150EDB3-3ACD-FF49-AAA5-2C9554785DCC}" srcOrd="6" destOrd="0" presId="urn:microsoft.com/office/officeart/2005/8/layout/radial2"/>
    <dgm:cxn modelId="{F14CD114-541D-BA45-ABD7-C9839B0729C6}" type="presParOf" srcId="{1150EDB3-3ACD-FF49-AAA5-2C9554785DCC}" destId="{62683055-7A1B-FC47-8750-C3C45E79FB66}" srcOrd="0" destOrd="0" presId="urn:microsoft.com/office/officeart/2005/8/layout/radial2"/>
    <dgm:cxn modelId="{7CC40D06-DD0A-0242-BD7D-F0AB87EAE567}" type="presParOf" srcId="{1150EDB3-3ACD-FF49-AAA5-2C9554785DCC}" destId="{94386F0B-27ED-2946-AB05-C02CBD4FD8B2}"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5D4C19-F3E2-48E9-87D6-FC01EDD8D9C8}">
      <dsp:nvSpPr>
        <dsp:cNvPr id="0" name=""/>
        <dsp:cNvSpPr/>
      </dsp:nvSpPr>
      <dsp:spPr>
        <a:xfrm>
          <a:off x="886563" y="633"/>
          <a:ext cx="2146438" cy="1478896"/>
        </a:xfrm>
        <a:prstGeom prst="roundRect">
          <a:avLst/>
        </a:prstGeom>
        <a:blipFill rotWithShape="0">
          <a:blip xmlns:r="http://schemas.openxmlformats.org/officeDocument/2006/relationships" r:embed="rId1"/>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9FF3B12-1391-41C9-AB66-00DFA9F91EA0}">
      <dsp:nvSpPr>
        <dsp:cNvPr id="0" name=""/>
        <dsp:cNvSpPr/>
      </dsp:nvSpPr>
      <dsp:spPr>
        <a:xfrm>
          <a:off x="886563" y="1479529"/>
          <a:ext cx="2146438" cy="796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de-DE" sz="1800" b="1" kern="1200" dirty="0"/>
            <a:t>Individualisierung</a:t>
          </a:r>
          <a:endParaRPr lang="de-DE" sz="1800" kern="1200" dirty="0"/>
        </a:p>
      </dsp:txBody>
      <dsp:txXfrm>
        <a:off x="886563" y="1479529"/>
        <a:ext cx="2146438" cy="7963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BF0B24-7891-4AE4-AC09-FF710CA4188B}">
      <dsp:nvSpPr>
        <dsp:cNvPr id="0" name=""/>
        <dsp:cNvSpPr/>
      </dsp:nvSpPr>
      <dsp:spPr>
        <a:xfrm>
          <a:off x="620153" y="290"/>
          <a:ext cx="2145866" cy="1478501"/>
        </a:xfrm>
        <a:prstGeom prst="roundRect">
          <a:avLst/>
        </a:prstGeom>
        <a:blipFill rotWithShape="0">
          <a:blip xmlns:r="http://schemas.openxmlformats.org/officeDocument/2006/relationships" r:embed="rId1"/>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96D646D-F4C0-433C-AB6D-7018CD32C182}">
      <dsp:nvSpPr>
        <dsp:cNvPr id="0" name=""/>
        <dsp:cNvSpPr/>
      </dsp:nvSpPr>
      <dsp:spPr>
        <a:xfrm>
          <a:off x="677297" y="1478792"/>
          <a:ext cx="2145866" cy="796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de-DE" sz="1800" b="1" kern="1200" dirty="0"/>
            <a:t>Multimedialität</a:t>
          </a:r>
          <a:endParaRPr lang="de-DE" sz="1800" kern="1200" dirty="0"/>
        </a:p>
      </dsp:txBody>
      <dsp:txXfrm>
        <a:off x="677297" y="1478792"/>
        <a:ext cx="2145866" cy="7961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26FB8B-C294-4B7E-93DD-ACE2F94A5790}">
      <dsp:nvSpPr>
        <dsp:cNvPr id="0" name=""/>
        <dsp:cNvSpPr/>
      </dsp:nvSpPr>
      <dsp:spPr>
        <a:xfrm>
          <a:off x="356245" y="734"/>
          <a:ext cx="2145029" cy="1477925"/>
        </a:xfrm>
        <a:prstGeom prst="roundRect">
          <a:avLst/>
        </a:prstGeom>
        <a:blipFill rotWithShape="1">
          <a:blip xmlns:r="http://schemas.openxmlformats.org/officeDocument/2006/relationships" r:embed="rId1"/>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F2147092-272A-4236-82DE-2088CB65378E}">
      <dsp:nvSpPr>
        <dsp:cNvPr id="0" name=""/>
        <dsp:cNvSpPr/>
      </dsp:nvSpPr>
      <dsp:spPr>
        <a:xfrm>
          <a:off x="70291" y="1479394"/>
          <a:ext cx="2716936" cy="795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de-DE" sz="1800" b="1" kern="1200" dirty="0"/>
            <a:t>Selbstkorrektur</a:t>
          </a:r>
          <a:endParaRPr lang="de-DE" sz="1800" kern="1200" dirty="0"/>
        </a:p>
      </dsp:txBody>
      <dsp:txXfrm>
        <a:off x="70291" y="1479394"/>
        <a:ext cx="2716936" cy="7958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B33381-C82B-B946-895E-A5D5DB4D2FBD}">
      <dsp:nvSpPr>
        <dsp:cNvPr id="0" name=""/>
        <dsp:cNvSpPr/>
      </dsp:nvSpPr>
      <dsp:spPr>
        <a:xfrm>
          <a:off x="1441873" y="190583"/>
          <a:ext cx="856147" cy="8561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e-DE" sz="1600" kern="1200" dirty="0"/>
            <a:t>Erstellen</a:t>
          </a:r>
        </a:p>
      </dsp:txBody>
      <dsp:txXfrm>
        <a:off x="1441873" y="190583"/>
        <a:ext cx="856147" cy="856147"/>
      </dsp:txXfrm>
    </dsp:sp>
    <dsp:sp modelId="{5003C3BB-B7F4-FF4D-8608-B39271CD22C5}">
      <dsp:nvSpPr>
        <dsp:cNvPr id="0" name=""/>
        <dsp:cNvSpPr/>
      </dsp:nvSpPr>
      <dsp:spPr>
        <a:xfrm>
          <a:off x="131845" y="14785"/>
          <a:ext cx="2025430" cy="2025430"/>
        </a:xfrm>
        <a:prstGeom prst="circularArrow">
          <a:avLst>
            <a:gd name="adj1" fmla="val 8243"/>
            <a:gd name="adj2" fmla="val 575620"/>
            <a:gd name="adj3" fmla="val 2944643"/>
            <a:gd name="adj4" fmla="val 79478"/>
            <a:gd name="adj5" fmla="val 9616"/>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552FE34-9AB9-744E-A32C-FFF793B6088D}">
      <dsp:nvSpPr>
        <dsp:cNvPr id="0" name=""/>
        <dsp:cNvSpPr/>
      </dsp:nvSpPr>
      <dsp:spPr>
        <a:xfrm>
          <a:off x="720936" y="1428591"/>
          <a:ext cx="856147" cy="8561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e-DE" sz="1600" kern="1200" dirty="0"/>
            <a:t>Teilen</a:t>
          </a:r>
        </a:p>
      </dsp:txBody>
      <dsp:txXfrm>
        <a:off x="720936" y="1428591"/>
        <a:ext cx="856147" cy="856147"/>
      </dsp:txXfrm>
    </dsp:sp>
    <dsp:sp modelId="{6BE8AA31-174B-454A-848F-E2453A403ECB}">
      <dsp:nvSpPr>
        <dsp:cNvPr id="0" name=""/>
        <dsp:cNvSpPr/>
      </dsp:nvSpPr>
      <dsp:spPr>
        <a:xfrm>
          <a:off x="153013" y="22399"/>
          <a:ext cx="2025430" cy="2025430"/>
        </a:xfrm>
        <a:prstGeom prst="circularArrow">
          <a:avLst>
            <a:gd name="adj1" fmla="val 8243"/>
            <a:gd name="adj2" fmla="val 575620"/>
            <a:gd name="adj3" fmla="val 10074625"/>
            <a:gd name="adj4" fmla="val 7339412"/>
            <a:gd name="adj5" fmla="val 9616"/>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6A14CF3-BBEE-3A4B-B9D5-06A67798A0CC}">
      <dsp:nvSpPr>
        <dsp:cNvPr id="0" name=""/>
        <dsp:cNvSpPr/>
      </dsp:nvSpPr>
      <dsp:spPr>
        <a:xfrm>
          <a:off x="0" y="215193"/>
          <a:ext cx="856147" cy="8561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e-DE" sz="1600" kern="1200" dirty="0"/>
            <a:t>Anpassen</a:t>
          </a:r>
        </a:p>
      </dsp:txBody>
      <dsp:txXfrm>
        <a:off x="0" y="215193"/>
        <a:ext cx="856147" cy="856147"/>
      </dsp:txXfrm>
    </dsp:sp>
    <dsp:sp modelId="{0FA4F777-99FD-4745-8258-31F249E214AA}">
      <dsp:nvSpPr>
        <dsp:cNvPr id="0" name=""/>
        <dsp:cNvSpPr/>
      </dsp:nvSpPr>
      <dsp:spPr>
        <a:xfrm>
          <a:off x="153076" y="22885"/>
          <a:ext cx="2025430" cy="2025430"/>
        </a:xfrm>
        <a:prstGeom prst="circularArrow">
          <a:avLst>
            <a:gd name="adj1" fmla="val 8243"/>
            <a:gd name="adj2" fmla="val 575620"/>
            <a:gd name="adj3" fmla="val 16787383"/>
            <a:gd name="adj4" fmla="val 14888794"/>
            <a:gd name="adj5" fmla="val 9616"/>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396B87-3523-5B40-92BE-479ABBFCAAE1}">
      <dsp:nvSpPr>
        <dsp:cNvPr id="0" name=""/>
        <dsp:cNvSpPr/>
      </dsp:nvSpPr>
      <dsp:spPr>
        <a:xfrm rot="2059005">
          <a:off x="2546810" y="4251021"/>
          <a:ext cx="1059015" cy="63544"/>
        </a:xfrm>
        <a:custGeom>
          <a:avLst/>
          <a:gdLst/>
          <a:ahLst/>
          <a:cxnLst/>
          <a:rect l="0" t="0" r="0" b="0"/>
          <a:pathLst>
            <a:path>
              <a:moveTo>
                <a:pt x="0" y="31772"/>
              </a:moveTo>
              <a:lnTo>
                <a:pt x="1059015" y="31772"/>
              </a:lnTo>
            </a:path>
          </a:pathLst>
        </a:custGeom>
        <a:noFill/>
        <a:ln w="50800" cap="flat" cmpd="sng" algn="ctr">
          <a:solidFill>
            <a:scrgbClr r="0" g="0" b="0">
              <a:shade val="95000"/>
              <a:satMod val="105000"/>
            </a:scrgbClr>
          </a:solidFill>
          <a:prstDash val="solid"/>
        </a:ln>
        <a:effectLst/>
      </dsp:spPr>
      <dsp:style>
        <a:lnRef idx="1">
          <a:scrgbClr r="0" g="0" b="0"/>
        </a:lnRef>
        <a:fillRef idx="0">
          <a:scrgbClr r="0" g="0" b="0"/>
        </a:fillRef>
        <a:effectRef idx="0">
          <a:scrgbClr r="0" g="0" b="0"/>
        </a:effectRef>
        <a:fontRef idx="minor"/>
      </dsp:style>
    </dsp:sp>
    <dsp:sp modelId="{C5691116-8DD2-E54F-A9E1-1115324D7D91}">
      <dsp:nvSpPr>
        <dsp:cNvPr id="0" name=""/>
        <dsp:cNvSpPr/>
      </dsp:nvSpPr>
      <dsp:spPr>
        <a:xfrm rot="21573875">
          <a:off x="2638931" y="3187349"/>
          <a:ext cx="3409822" cy="63544"/>
        </a:xfrm>
        <a:custGeom>
          <a:avLst/>
          <a:gdLst/>
          <a:ahLst/>
          <a:cxnLst/>
          <a:rect l="0" t="0" r="0" b="0"/>
          <a:pathLst>
            <a:path>
              <a:moveTo>
                <a:pt x="0" y="31772"/>
              </a:moveTo>
              <a:lnTo>
                <a:pt x="3409822" y="31772"/>
              </a:lnTo>
            </a:path>
          </a:pathLst>
        </a:custGeom>
        <a:noFill/>
        <a:ln w="50800" cap="flat" cmpd="sng" algn="ctr">
          <a:solidFill>
            <a:scrgbClr r="0" g="0" b="0">
              <a:shade val="95000"/>
              <a:satMod val="105000"/>
            </a:scrgbClr>
          </a:solidFill>
          <a:prstDash val="solid"/>
        </a:ln>
        <a:effectLst/>
      </dsp:spPr>
      <dsp:style>
        <a:lnRef idx="1">
          <a:scrgbClr r="0" g="0" b="0"/>
        </a:lnRef>
        <a:fillRef idx="0">
          <a:scrgbClr r="0" g="0" b="0"/>
        </a:fillRef>
        <a:effectRef idx="0">
          <a:scrgbClr r="0" g="0" b="0"/>
        </a:effectRef>
        <a:fontRef idx="minor"/>
      </dsp:style>
    </dsp:sp>
    <dsp:sp modelId="{1B99EFF1-B37B-D148-8CEE-65C9B26107D5}">
      <dsp:nvSpPr>
        <dsp:cNvPr id="0" name=""/>
        <dsp:cNvSpPr/>
      </dsp:nvSpPr>
      <dsp:spPr>
        <a:xfrm rot="19530047">
          <a:off x="2545434" y="2158299"/>
          <a:ext cx="1063833" cy="63544"/>
        </a:xfrm>
        <a:custGeom>
          <a:avLst/>
          <a:gdLst/>
          <a:ahLst/>
          <a:cxnLst/>
          <a:rect l="0" t="0" r="0" b="0"/>
          <a:pathLst>
            <a:path>
              <a:moveTo>
                <a:pt x="0" y="31772"/>
              </a:moveTo>
              <a:lnTo>
                <a:pt x="1063833" y="31772"/>
              </a:lnTo>
            </a:path>
          </a:pathLst>
        </a:custGeom>
        <a:noFill/>
        <a:ln w="50800" cap="flat" cmpd="sng" algn="ctr">
          <a:solidFill>
            <a:scrgbClr r="0" g="0" b="0">
              <a:shade val="95000"/>
              <a:satMod val="105000"/>
            </a:scrgbClr>
          </a:solidFill>
          <a:prstDash val="solid"/>
        </a:ln>
        <a:effectLst/>
      </dsp:spPr>
      <dsp:style>
        <a:lnRef idx="1">
          <a:scrgbClr r="0" g="0" b="0"/>
        </a:lnRef>
        <a:fillRef idx="0">
          <a:scrgbClr r="0" g="0" b="0"/>
        </a:fillRef>
        <a:effectRef idx="0">
          <a:scrgbClr r="0" g="0" b="0"/>
        </a:effectRef>
        <a:fontRef idx="minor"/>
      </dsp:style>
    </dsp:sp>
    <dsp:sp modelId="{807A8755-FDCC-5949-8A77-CA1412AB7F39}">
      <dsp:nvSpPr>
        <dsp:cNvPr id="0" name=""/>
        <dsp:cNvSpPr/>
      </dsp:nvSpPr>
      <dsp:spPr>
        <a:xfrm>
          <a:off x="-7807" y="1652380"/>
          <a:ext cx="3113867" cy="3113867"/>
        </a:xfrm>
        <a:prstGeom prst="ellipse">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23EFAE-9605-994B-9CA7-035D4E8D2DC6}">
      <dsp:nvSpPr>
        <dsp:cNvPr id="0" name=""/>
        <dsp:cNvSpPr/>
      </dsp:nvSpPr>
      <dsp:spPr>
        <a:xfrm>
          <a:off x="3312362" y="144010"/>
          <a:ext cx="2255866" cy="2218724"/>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0">
            <a:lnSpc>
              <a:spcPct val="90000"/>
            </a:lnSpc>
            <a:spcBef>
              <a:spcPct val="0"/>
            </a:spcBef>
            <a:spcAft>
              <a:spcPct val="35000"/>
            </a:spcAft>
            <a:buNone/>
          </a:pPr>
          <a:r>
            <a:rPr lang="de-DE" sz="1800" kern="1200" dirty="0"/>
            <a:t>professionelle Entwicklungen (Verlage, App-Anbieter usw.)</a:t>
          </a:r>
        </a:p>
      </dsp:txBody>
      <dsp:txXfrm>
        <a:off x="3642726" y="468935"/>
        <a:ext cx="1595138" cy="1568874"/>
      </dsp:txXfrm>
    </dsp:sp>
    <dsp:sp modelId="{BDC110A1-636E-0647-91A6-FDA5651CC783}">
      <dsp:nvSpPr>
        <dsp:cNvPr id="0" name=""/>
        <dsp:cNvSpPr/>
      </dsp:nvSpPr>
      <dsp:spPr>
        <a:xfrm>
          <a:off x="6048671" y="2088232"/>
          <a:ext cx="2255866" cy="2218724"/>
        </a:xfrm>
        <a:prstGeom prst="ellipse">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66800" rtl="0">
            <a:lnSpc>
              <a:spcPct val="90000"/>
            </a:lnSpc>
            <a:spcBef>
              <a:spcPct val="0"/>
            </a:spcBef>
            <a:spcAft>
              <a:spcPct val="35000"/>
            </a:spcAft>
            <a:buNone/>
          </a:pPr>
          <a:r>
            <a:rPr lang="de-DE" sz="2400" kern="1200" dirty="0"/>
            <a:t>Autoren-</a:t>
          </a:r>
          <a:r>
            <a:rPr lang="de-DE" sz="2400" kern="1200" dirty="0" err="1"/>
            <a:t>werkzeuge</a:t>
          </a:r>
          <a:endParaRPr lang="de-DE" sz="2400" kern="1200" dirty="0"/>
        </a:p>
      </dsp:txBody>
      <dsp:txXfrm>
        <a:off x="6379035" y="2413157"/>
        <a:ext cx="1595138" cy="1568874"/>
      </dsp:txXfrm>
    </dsp:sp>
    <dsp:sp modelId="{62683055-7A1B-FC47-8750-C3C45E79FB66}">
      <dsp:nvSpPr>
        <dsp:cNvPr id="0" name=""/>
        <dsp:cNvSpPr/>
      </dsp:nvSpPr>
      <dsp:spPr>
        <a:xfrm>
          <a:off x="3312362" y="4104458"/>
          <a:ext cx="2255866" cy="2218724"/>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rtl="0">
            <a:lnSpc>
              <a:spcPct val="90000"/>
            </a:lnSpc>
            <a:spcBef>
              <a:spcPct val="0"/>
            </a:spcBef>
            <a:spcAft>
              <a:spcPct val="35000"/>
            </a:spcAft>
            <a:buNone/>
          </a:pPr>
          <a:r>
            <a:rPr lang="de-DE" sz="2000" kern="1200" dirty="0"/>
            <a:t>Hobby-Entwicklungen</a:t>
          </a:r>
        </a:p>
      </dsp:txBody>
      <dsp:txXfrm>
        <a:off x="3642726" y="4429383"/>
        <a:ext cx="1595138" cy="1568874"/>
      </dsp:txXfrm>
    </dsp:sp>
  </dsp:spTree>
</dsp:drawing>
</file>

<file path=ppt/diagrams/layout1.xml><?xml version="1.0" encoding="utf-8"?>
<dgm:layoutDef xmlns:dgm="http://schemas.openxmlformats.org/drawingml/2006/diagram" xmlns:a="http://schemas.openxmlformats.org/drawingml/2006/main" uniqueId="urn:microsoft.com/office/officeart/2005/8/layout/pList1#1">
  <dgm:title val=""/>
  <dgm:desc val=""/>
  <dgm:catLst>
    <dgm:cat type="list" pri="20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2">
  <dgm:title val=""/>
  <dgm:desc val=""/>
  <dgm:catLst>
    <dgm:cat type="list" pri="20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1#4">
  <dgm:title val=""/>
  <dgm:desc val=""/>
  <dgm:catLst>
    <dgm:cat type="list" pri="20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5C6386-3607-420A-BE01-7AC56380FABC}" type="datetimeFigureOut">
              <a:rPr lang="de-DE" smtClean="0"/>
              <a:t>14.10.20</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FF02D8-58E8-4117-ACE9-906F30E5BFFC}" type="slidenum">
              <a:rPr lang="de-DE" smtClean="0"/>
              <a:t>‹Nr.›</a:t>
            </a:fld>
            <a:endParaRPr lang="de-DE"/>
          </a:p>
        </p:txBody>
      </p:sp>
    </p:spTree>
    <p:extLst>
      <p:ext uri="{BB962C8B-B14F-4D97-AF65-F5344CB8AC3E}">
        <p14:creationId xmlns:p14="http://schemas.microsoft.com/office/powerpoint/2010/main" val="401727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DA4C173D-E41C-4D91-BBFA-71D73A71ACC1}" type="slidenum">
              <a:rPr lang="de-DE" smtClean="0"/>
              <a:pPr/>
              <a:t>1</a:t>
            </a:fld>
            <a:endParaRPr lang="de-DE"/>
          </a:p>
        </p:txBody>
      </p:sp>
    </p:spTree>
    <p:extLst>
      <p:ext uri="{BB962C8B-B14F-4D97-AF65-F5344CB8AC3E}">
        <p14:creationId xmlns:p14="http://schemas.microsoft.com/office/powerpoint/2010/main" val="9002867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Der Name</a:t>
            </a:r>
            <a:r>
              <a:rPr lang="de-DE" baseline="0" dirty="0"/>
              <a:t> lässt im ersten Moment an „Apples-App-Store“ denken, aber App steht in diesem Fall einfach nur für Applikation oder Web-App und </a:t>
            </a:r>
            <a:r>
              <a:rPr lang="de-DE" baseline="0" dirty="0" err="1"/>
              <a:t>LearningApps</a:t>
            </a:r>
            <a:r>
              <a:rPr lang="de-DE" baseline="0" dirty="0"/>
              <a:t> ist auf alle möglichen Plattformen und Geräte ausgelegt. </a:t>
            </a:r>
            <a:endParaRPr lang="de-DE" dirty="0"/>
          </a:p>
        </p:txBody>
      </p:sp>
      <p:sp>
        <p:nvSpPr>
          <p:cNvPr id="4" name="Foliennummernplatzhalter 3"/>
          <p:cNvSpPr>
            <a:spLocks noGrp="1"/>
          </p:cNvSpPr>
          <p:nvPr>
            <p:ph type="sldNum" sz="quarter" idx="10"/>
          </p:nvPr>
        </p:nvSpPr>
        <p:spPr/>
        <p:txBody>
          <a:bodyPr/>
          <a:lstStyle/>
          <a:p>
            <a:fld id="{DA4C173D-E41C-4D91-BBFA-71D73A71ACC1}" type="slidenum">
              <a:rPr lang="de-DE" smtClean="0"/>
              <a:pPr/>
              <a:t>10</a:t>
            </a:fld>
            <a:endParaRPr lang="de-DE"/>
          </a:p>
        </p:txBody>
      </p:sp>
    </p:spTree>
    <p:extLst>
      <p:ext uri="{BB962C8B-B14F-4D97-AF65-F5344CB8AC3E}">
        <p14:creationId xmlns:p14="http://schemas.microsoft.com/office/powerpoint/2010/main" val="1105248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DEMO Beispiel für Sprachunterricht - </a:t>
            </a:r>
            <a:r>
              <a:rPr lang="de-DE" baseline="0" dirty="0"/>
              <a:t>Lernbaustein entspricht vielleicht einer Übung mit dem LÜK Kasten oder einer Aufgabe auf einem Arbeitsblatt.  </a:t>
            </a:r>
          </a:p>
          <a:p>
            <a:r>
              <a:rPr lang="de-DE" baseline="0" dirty="0"/>
              <a:t>Umfang 1-10 Minuten</a:t>
            </a:r>
          </a:p>
          <a:p>
            <a:r>
              <a:rPr lang="de-DE" baseline="0" dirty="0"/>
              <a:t>Anwendungs- und Übungsaufgaben</a:t>
            </a:r>
          </a:p>
          <a:p>
            <a:r>
              <a:rPr lang="de-DE" baseline="0" dirty="0"/>
              <a:t>eignet sich weniger zum Vermitteln von neuem Wissen</a:t>
            </a:r>
          </a:p>
          <a:p>
            <a:endParaRPr lang="de-DE" baseline="0" dirty="0"/>
          </a:p>
        </p:txBody>
      </p:sp>
      <p:sp>
        <p:nvSpPr>
          <p:cNvPr id="4" name="Foliennummernplatzhalter 3"/>
          <p:cNvSpPr>
            <a:spLocks noGrp="1"/>
          </p:cNvSpPr>
          <p:nvPr>
            <p:ph type="sldNum" sz="quarter" idx="10"/>
          </p:nvPr>
        </p:nvSpPr>
        <p:spPr/>
        <p:txBody>
          <a:bodyPr/>
          <a:lstStyle/>
          <a:p>
            <a:fld id="{DA4C173D-E41C-4D91-BBFA-71D73A71ACC1}" type="slidenum">
              <a:rPr lang="de-DE" smtClean="0"/>
              <a:pPr/>
              <a:t>11</a:t>
            </a:fld>
            <a:endParaRPr lang="de-DE"/>
          </a:p>
        </p:txBody>
      </p:sp>
    </p:spTree>
    <p:extLst>
      <p:ext uri="{BB962C8B-B14F-4D97-AF65-F5344CB8AC3E}">
        <p14:creationId xmlns:p14="http://schemas.microsoft.com/office/powerpoint/2010/main" val="182833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LearningApps</a:t>
            </a:r>
            <a:r>
              <a:rPr lang="de-DE" dirty="0"/>
              <a:t> ist für einen bestimmten Teil des Unterrichts hilfreich, aber ist ganz klar nicht für alles gut</a:t>
            </a:r>
          </a:p>
        </p:txBody>
      </p:sp>
      <p:sp>
        <p:nvSpPr>
          <p:cNvPr id="4" name="Foliennummernplatzhalter 3"/>
          <p:cNvSpPr>
            <a:spLocks noGrp="1"/>
          </p:cNvSpPr>
          <p:nvPr>
            <p:ph type="sldNum" sz="quarter" idx="5"/>
          </p:nvPr>
        </p:nvSpPr>
        <p:spPr/>
        <p:txBody>
          <a:bodyPr/>
          <a:lstStyle/>
          <a:p>
            <a:fld id="{5BFF02D8-58E8-4117-ACE9-906F30E5BFFC}" type="slidenum">
              <a:rPr lang="de-DE" smtClean="0"/>
              <a:t>12</a:t>
            </a:fld>
            <a:endParaRPr lang="de-DE"/>
          </a:p>
        </p:txBody>
      </p:sp>
    </p:spTree>
    <p:extLst>
      <p:ext uri="{BB962C8B-B14F-4D97-AF65-F5344CB8AC3E}">
        <p14:creationId xmlns:p14="http://schemas.microsoft.com/office/powerpoint/2010/main" val="1182595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LearningApps</a:t>
            </a:r>
            <a:r>
              <a:rPr lang="de-DE" dirty="0"/>
              <a:t> wird von</a:t>
            </a:r>
            <a:r>
              <a:rPr lang="de-DE" baseline="0" dirty="0"/>
              <a:t> einem Verein getragen. </a:t>
            </a:r>
            <a:endParaRPr lang="de-DE" dirty="0"/>
          </a:p>
        </p:txBody>
      </p:sp>
      <p:sp>
        <p:nvSpPr>
          <p:cNvPr id="4" name="Foliennummernplatzhalter 3"/>
          <p:cNvSpPr>
            <a:spLocks noGrp="1"/>
          </p:cNvSpPr>
          <p:nvPr>
            <p:ph type="sldNum" sz="quarter" idx="10"/>
          </p:nvPr>
        </p:nvSpPr>
        <p:spPr/>
        <p:txBody>
          <a:bodyPr/>
          <a:lstStyle/>
          <a:p>
            <a:fld id="{5BFF02D8-58E8-4117-ACE9-906F30E5BFFC}" type="slidenum">
              <a:rPr lang="de-DE" smtClean="0"/>
              <a:t>13</a:t>
            </a:fld>
            <a:endParaRPr lang="de-DE"/>
          </a:p>
        </p:txBody>
      </p:sp>
    </p:spTree>
    <p:extLst>
      <p:ext uri="{BB962C8B-B14F-4D97-AF65-F5344CB8AC3E}">
        <p14:creationId xmlns:p14="http://schemas.microsoft.com/office/powerpoint/2010/main" val="831093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LearningApps</a:t>
            </a:r>
            <a:r>
              <a:rPr lang="de-DE" dirty="0"/>
              <a:t> ist wie YouTube und nicht alles ist toll. Genau wie bei YouTube wo es 90% Katzenvideos gibt</a:t>
            </a:r>
            <a:r>
              <a:rPr lang="de-DE" baseline="0" dirty="0"/>
              <a:t> </a:t>
            </a:r>
            <a:r>
              <a:rPr lang="de-DE" dirty="0"/>
              <a:t>und 10% sind wirklich brauchbar </a:t>
            </a:r>
            <a:r>
              <a:rPr lang="de-DE" dirty="0">
                <a:sym typeface="Wingdings"/>
              </a:rPr>
              <a:t></a:t>
            </a:r>
            <a:endParaRPr lang="de-DE" dirty="0"/>
          </a:p>
        </p:txBody>
      </p:sp>
      <p:sp>
        <p:nvSpPr>
          <p:cNvPr id="4" name="Foliennummernplatzhalter 3"/>
          <p:cNvSpPr>
            <a:spLocks noGrp="1"/>
          </p:cNvSpPr>
          <p:nvPr>
            <p:ph type="sldNum" sz="quarter" idx="10"/>
          </p:nvPr>
        </p:nvSpPr>
        <p:spPr/>
        <p:txBody>
          <a:bodyPr/>
          <a:lstStyle/>
          <a:p>
            <a:fld id="{5BFF02D8-58E8-4117-ACE9-906F30E5BFFC}" type="slidenum">
              <a:rPr lang="de-DE" smtClean="0"/>
              <a:t>14</a:t>
            </a:fld>
            <a:endParaRPr lang="de-DE"/>
          </a:p>
        </p:txBody>
      </p:sp>
    </p:spTree>
    <p:extLst>
      <p:ext uri="{BB962C8B-B14F-4D97-AF65-F5344CB8AC3E}">
        <p14:creationId xmlns:p14="http://schemas.microsoft.com/office/powerpoint/2010/main" val="1747752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Ähnliche wie YouTube-Videos</a:t>
            </a:r>
            <a:r>
              <a:rPr lang="de-DE" baseline="0" dirty="0"/>
              <a:t> kann man </a:t>
            </a:r>
            <a:r>
              <a:rPr lang="de-DE" baseline="0" dirty="0" err="1"/>
              <a:t>LearningApps</a:t>
            </a:r>
            <a:r>
              <a:rPr lang="de-DE" baseline="0" dirty="0"/>
              <a:t> in allen möglichen Plattformen einbetten</a:t>
            </a:r>
            <a:endParaRPr lang="de-DE" dirty="0"/>
          </a:p>
          <a:p>
            <a:endParaRPr lang="de-DE" dirty="0"/>
          </a:p>
        </p:txBody>
      </p:sp>
      <p:sp>
        <p:nvSpPr>
          <p:cNvPr id="4" name="Foliennummernplatzhalter 3"/>
          <p:cNvSpPr>
            <a:spLocks noGrp="1"/>
          </p:cNvSpPr>
          <p:nvPr>
            <p:ph type="sldNum" sz="quarter" idx="10"/>
          </p:nvPr>
        </p:nvSpPr>
        <p:spPr/>
        <p:txBody>
          <a:bodyPr/>
          <a:lstStyle/>
          <a:p>
            <a:fld id="{5BFF02D8-58E8-4117-ACE9-906F30E5BFFC}" type="slidenum">
              <a:rPr lang="de-DE" smtClean="0"/>
              <a:t>15</a:t>
            </a:fld>
            <a:endParaRPr lang="de-DE"/>
          </a:p>
        </p:txBody>
      </p:sp>
    </p:spTree>
    <p:extLst>
      <p:ext uri="{BB962C8B-B14F-4D97-AF65-F5344CB8AC3E}">
        <p14:creationId xmlns:p14="http://schemas.microsoft.com/office/powerpoint/2010/main" val="1124858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Klappt aber nicht überall, wenn der Plattformbetreiber</a:t>
            </a:r>
            <a:r>
              <a:rPr lang="de-DE" baseline="0" dirty="0"/>
              <a:t> die Einbettung von </a:t>
            </a:r>
            <a:r>
              <a:rPr lang="de-DE" baseline="0" dirty="0" err="1"/>
              <a:t>iframes</a:t>
            </a:r>
            <a:r>
              <a:rPr lang="de-DE" baseline="0" dirty="0"/>
              <a:t> blockiert klappt es leider nicht. </a:t>
            </a:r>
          </a:p>
          <a:p>
            <a:r>
              <a:rPr lang="de-DE" baseline="0" dirty="0"/>
              <a:t>Zum Beispiel </a:t>
            </a:r>
            <a:r>
              <a:rPr lang="de-DE" baseline="0" dirty="0" err="1"/>
              <a:t>wordpress.com</a:t>
            </a:r>
            <a:r>
              <a:rPr lang="de-DE" baseline="0" dirty="0"/>
              <a:t> gehostete WPs klappen nicht – selbst installierte Wordpressseiten gehen dagegen schon. </a:t>
            </a:r>
          </a:p>
          <a:p>
            <a:r>
              <a:rPr lang="de-DE" baseline="0" dirty="0" err="1"/>
              <a:t>Weebly</a:t>
            </a:r>
            <a:r>
              <a:rPr lang="de-DE" baseline="0" dirty="0"/>
              <a:t>, </a:t>
            </a:r>
            <a:r>
              <a:rPr lang="de-DE" baseline="0" dirty="0" err="1"/>
              <a:t>Jimdo</a:t>
            </a:r>
            <a:r>
              <a:rPr lang="de-DE" baseline="0" dirty="0"/>
              <a:t>, Blogger geht alles prima.</a:t>
            </a:r>
            <a:endParaRPr lang="de-DE" dirty="0"/>
          </a:p>
        </p:txBody>
      </p:sp>
      <p:sp>
        <p:nvSpPr>
          <p:cNvPr id="4" name="Foliennummernplatzhalter 3"/>
          <p:cNvSpPr>
            <a:spLocks noGrp="1"/>
          </p:cNvSpPr>
          <p:nvPr>
            <p:ph type="sldNum" sz="quarter" idx="10"/>
          </p:nvPr>
        </p:nvSpPr>
        <p:spPr/>
        <p:txBody>
          <a:bodyPr/>
          <a:lstStyle/>
          <a:p>
            <a:fld id="{5BFF02D8-58E8-4117-ACE9-906F30E5BFFC}" type="slidenum">
              <a:rPr lang="de-DE" smtClean="0"/>
              <a:t>16</a:t>
            </a:fld>
            <a:endParaRPr lang="de-DE"/>
          </a:p>
        </p:txBody>
      </p:sp>
    </p:spTree>
    <p:extLst>
      <p:ext uri="{BB962C8B-B14F-4D97-AF65-F5344CB8AC3E}">
        <p14:creationId xmlns:p14="http://schemas.microsoft.com/office/powerpoint/2010/main" val="1826642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Eventuell DEMO – wie erstelle ich eine App</a:t>
            </a:r>
          </a:p>
          <a:p>
            <a:endParaRPr lang="de-DE" dirty="0"/>
          </a:p>
        </p:txBody>
      </p:sp>
      <p:sp>
        <p:nvSpPr>
          <p:cNvPr id="4" name="Foliennummernplatzhalter 3"/>
          <p:cNvSpPr>
            <a:spLocks noGrp="1"/>
          </p:cNvSpPr>
          <p:nvPr>
            <p:ph type="sldNum" sz="quarter" idx="10"/>
          </p:nvPr>
        </p:nvSpPr>
        <p:spPr/>
        <p:txBody>
          <a:bodyPr/>
          <a:lstStyle/>
          <a:p>
            <a:fld id="{DA4C173D-E41C-4D91-BBFA-71D73A71ACC1}" type="slidenum">
              <a:rPr lang="de-DE" smtClean="0"/>
              <a:pPr/>
              <a:t>17</a:t>
            </a:fld>
            <a:endParaRPr lang="de-DE"/>
          </a:p>
        </p:txBody>
      </p:sp>
    </p:spTree>
    <p:extLst>
      <p:ext uri="{BB962C8B-B14F-4D97-AF65-F5344CB8AC3E}">
        <p14:creationId xmlns:p14="http://schemas.microsoft.com/office/powerpoint/2010/main" val="9361059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Anfangs sind alle erstellten Inhalte „privat“ und auf Wunsch lassen sie sich in den öffentlichen Katalog stellen.</a:t>
            </a:r>
          </a:p>
          <a:p>
            <a:r>
              <a:rPr lang="de-DE" dirty="0"/>
              <a:t>Etwa 85% aller erstellten Apps auf </a:t>
            </a:r>
            <a:r>
              <a:rPr lang="de-DE" dirty="0" err="1"/>
              <a:t>LearningApps</a:t>
            </a:r>
            <a:r>
              <a:rPr lang="de-DE" dirty="0"/>
              <a:t> sind privat, man sieht nur einen kleinen Teil davon.</a:t>
            </a:r>
          </a:p>
          <a:p>
            <a:r>
              <a:rPr lang="de-DE" dirty="0"/>
              <a:t>Auch nur ein kleiner Teil der öffentlichen Apps ist im Katalog „Apps durchstöbern“ zu sehen.</a:t>
            </a:r>
          </a:p>
        </p:txBody>
      </p:sp>
      <p:sp>
        <p:nvSpPr>
          <p:cNvPr id="4" name="Foliennummernplatzhalter 3"/>
          <p:cNvSpPr>
            <a:spLocks noGrp="1"/>
          </p:cNvSpPr>
          <p:nvPr>
            <p:ph type="sldNum" sz="quarter" idx="10"/>
          </p:nvPr>
        </p:nvSpPr>
        <p:spPr/>
        <p:txBody>
          <a:bodyPr/>
          <a:lstStyle/>
          <a:p>
            <a:fld id="{5BFF02D8-58E8-4117-ACE9-906F30E5BFFC}" type="slidenum">
              <a:rPr lang="de-DE" smtClean="0"/>
              <a:t>18</a:t>
            </a:fld>
            <a:endParaRPr lang="de-DE"/>
          </a:p>
        </p:txBody>
      </p:sp>
    </p:spTree>
    <p:extLst>
      <p:ext uri="{BB962C8B-B14F-4D97-AF65-F5344CB8AC3E}">
        <p14:creationId xmlns:p14="http://schemas.microsoft.com/office/powerpoint/2010/main" val="708074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Wenn </a:t>
            </a:r>
            <a:r>
              <a:rPr lang="de-DE" baseline="0" dirty="0" err="1"/>
              <a:t>SuS</a:t>
            </a:r>
            <a:r>
              <a:rPr lang="de-DE" baseline="0" dirty="0"/>
              <a:t> selbst solche Bausteine herstellen =&gt; Konstruktivismus, Lernen durch Lehren</a:t>
            </a:r>
          </a:p>
          <a:p>
            <a:r>
              <a:rPr lang="de-DE" baseline="0" dirty="0"/>
              <a:t>Bild: Ergebnis einer Schulklasse (aus einem </a:t>
            </a:r>
            <a:r>
              <a:rPr lang="de-DE" baseline="0" dirty="0" err="1"/>
              <a:t>Webblog</a:t>
            </a:r>
            <a:r>
              <a:rPr lang="de-DE" baseline="0" dirty="0"/>
              <a:t>)</a:t>
            </a:r>
            <a:endParaRPr lang="de-DE" dirty="0"/>
          </a:p>
        </p:txBody>
      </p:sp>
      <p:sp>
        <p:nvSpPr>
          <p:cNvPr id="4" name="Foliennummernplatzhalter 3"/>
          <p:cNvSpPr>
            <a:spLocks noGrp="1"/>
          </p:cNvSpPr>
          <p:nvPr>
            <p:ph type="sldNum" sz="quarter" idx="10"/>
          </p:nvPr>
        </p:nvSpPr>
        <p:spPr/>
        <p:txBody>
          <a:bodyPr/>
          <a:lstStyle/>
          <a:p>
            <a:fld id="{43649D14-3C3D-5142-AB0C-5BF52857A96C}" type="slidenum">
              <a:rPr lang="de-DE" smtClean="0"/>
              <a:t>19</a:t>
            </a:fld>
            <a:endParaRPr lang="de-DE"/>
          </a:p>
        </p:txBody>
      </p:sp>
    </p:spTree>
    <p:extLst>
      <p:ext uri="{BB962C8B-B14F-4D97-AF65-F5344CB8AC3E}">
        <p14:creationId xmlns:p14="http://schemas.microsoft.com/office/powerpoint/2010/main" val="499238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Lehrmaterialien</a:t>
            </a:r>
            <a:r>
              <a:rPr lang="de-DE" baseline="0" dirty="0"/>
              <a:t> mit Selbstkorrektur gibt es in vielfältiger Form. </a:t>
            </a:r>
          </a:p>
          <a:p>
            <a:r>
              <a:rPr lang="de-DE" baseline="0" dirty="0"/>
              <a:t>Als Lehrperson kennt man auch die Vor- und Nachteile solcher Aufgaben. </a:t>
            </a:r>
          </a:p>
          <a:p>
            <a:r>
              <a:rPr lang="de-DE" baseline="0" dirty="0"/>
              <a:t>Bei Kindern sind diese Sachen durchaus beliebt – sie können sehr selbstständig damit arbeiten. </a:t>
            </a:r>
          </a:p>
          <a:p>
            <a:r>
              <a:rPr lang="de-DE" baseline="0" dirty="0"/>
              <a:t>Niemand würde auf die Idee kommen in der Schule nur noch so zu arbeiten, aber im Sinne der Methodenvielfalt kann man sie im Unterricht – etwa für Freiarbeitsphasen - gut einsetzen.</a:t>
            </a:r>
            <a:endParaRPr lang="de-DE" dirty="0"/>
          </a:p>
        </p:txBody>
      </p:sp>
      <p:sp>
        <p:nvSpPr>
          <p:cNvPr id="4" name="Foliennummernplatzhalter 3"/>
          <p:cNvSpPr>
            <a:spLocks noGrp="1"/>
          </p:cNvSpPr>
          <p:nvPr>
            <p:ph type="sldNum" sz="quarter" idx="10"/>
          </p:nvPr>
        </p:nvSpPr>
        <p:spPr/>
        <p:txBody>
          <a:bodyPr/>
          <a:lstStyle/>
          <a:p>
            <a:fld id="{5BFF02D8-58E8-4117-ACE9-906F30E5BFFC}" type="slidenum">
              <a:rPr lang="de-DE" smtClean="0"/>
              <a:t>2</a:t>
            </a:fld>
            <a:endParaRPr lang="de-DE"/>
          </a:p>
        </p:txBody>
      </p:sp>
    </p:spTree>
    <p:extLst>
      <p:ext uri="{BB962C8B-B14F-4D97-AF65-F5344CB8AC3E}">
        <p14:creationId xmlns:p14="http://schemas.microsoft.com/office/powerpoint/2010/main" val="889990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DA4C173D-E41C-4D91-BBFA-71D73A71ACC1}" type="slidenum">
              <a:rPr lang="de-DE" smtClean="0"/>
              <a:pPr/>
              <a:t>20</a:t>
            </a:fld>
            <a:endParaRPr lang="de-DE"/>
          </a:p>
        </p:txBody>
      </p:sp>
    </p:spTree>
    <p:extLst>
      <p:ext uri="{BB962C8B-B14F-4D97-AF65-F5344CB8AC3E}">
        <p14:creationId xmlns:p14="http://schemas.microsoft.com/office/powerpoint/2010/main" val="363265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Thema hat eine lange Geschichte und hat</a:t>
            </a:r>
            <a:r>
              <a:rPr lang="de-DE" baseline="0" dirty="0"/>
              <a:t> auch seine Schattenseiten. </a:t>
            </a:r>
          </a:p>
          <a:p>
            <a:r>
              <a:rPr lang="de-DE" baseline="0" dirty="0"/>
              <a:t>Ideen wie „programmierter Unterricht“ zeigten die Grenzen und führte auch zur Ablehnung unter Pädagogen.</a:t>
            </a:r>
          </a:p>
          <a:p>
            <a:r>
              <a:rPr lang="de-DE" baseline="0" dirty="0"/>
              <a:t>Es darf nicht darum gehen, die Lehrperson durch eine Maschine zu ersetzen – das funktioniert nicht, wie diese Beispiele zeigten.</a:t>
            </a:r>
            <a:endParaRPr lang="de-DE" dirty="0"/>
          </a:p>
        </p:txBody>
      </p:sp>
      <p:sp>
        <p:nvSpPr>
          <p:cNvPr id="4" name="Foliennummernplatzhalter 3"/>
          <p:cNvSpPr>
            <a:spLocks noGrp="1"/>
          </p:cNvSpPr>
          <p:nvPr>
            <p:ph type="sldNum" sz="quarter" idx="10"/>
          </p:nvPr>
        </p:nvSpPr>
        <p:spPr/>
        <p:txBody>
          <a:bodyPr/>
          <a:lstStyle/>
          <a:p>
            <a:fld id="{5BFF02D8-58E8-4117-ACE9-906F30E5BFFC}" type="slidenum">
              <a:rPr lang="de-DE" smtClean="0"/>
              <a:t>3</a:t>
            </a:fld>
            <a:endParaRPr lang="de-DE"/>
          </a:p>
        </p:txBody>
      </p:sp>
    </p:spTree>
    <p:extLst>
      <p:ext uri="{BB962C8B-B14F-4D97-AF65-F5344CB8AC3E}">
        <p14:creationId xmlns:p14="http://schemas.microsoft.com/office/powerpoint/2010/main" val="767484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Es gibt aber durchaus sinnvolle Gründe heute mit digitalen Materialien im Unterricht zu arbeiten. Hier nur ein paar Gründe:</a:t>
            </a:r>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Man kann die multimedialen Eigenschaften nutzen und mit Audio und Video arbeiten, was auf Papier so nicht möglich ist.</a:t>
            </a:r>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Digitale Materialien sind schnell und einfach kopiert und lassen sich meist adaptieren. </a:t>
            </a:r>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Computer können teilweise administrative Aufgaben wie „Lösungskontrolle“ übernehmen (bei bestimmten Aufgabenformen). </a:t>
            </a:r>
          </a:p>
        </p:txBody>
      </p:sp>
      <p:sp>
        <p:nvSpPr>
          <p:cNvPr id="4" name="Foliennummernplatzhalter 3"/>
          <p:cNvSpPr>
            <a:spLocks noGrp="1"/>
          </p:cNvSpPr>
          <p:nvPr>
            <p:ph type="sldNum" sz="quarter" idx="10"/>
          </p:nvPr>
        </p:nvSpPr>
        <p:spPr/>
        <p:txBody>
          <a:bodyPr/>
          <a:lstStyle/>
          <a:p>
            <a:fld id="{DA4C173D-E41C-4D91-BBFA-71D73A71ACC1}" type="slidenum">
              <a:rPr lang="de-DE" smtClean="0"/>
              <a:pPr/>
              <a:t>4</a:t>
            </a:fld>
            <a:endParaRPr lang="de-DE"/>
          </a:p>
        </p:txBody>
      </p:sp>
    </p:spTree>
    <p:extLst>
      <p:ext uri="{BB962C8B-B14F-4D97-AF65-F5344CB8AC3E}">
        <p14:creationId xmlns:p14="http://schemas.microsoft.com/office/powerpoint/2010/main" val="2097752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Arbeitsblätter erstellen sehr</a:t>
            </a:r>
            <a:r>
              <a:rPr lang="de-DE" baseline="0" dirty="0"/>
              <a:t> viele Lehrpersonen selbst, aber digitale Inhalte eher weniger – in der Regel ist das mit mehr Aufwand verbunden und mit technischem Know-how fehlt ...</a:t>
            </a:r>
            <a:endParaRPr lang="de-DE" dirty="0"/>
          </a:p>
        </p:txBody>
      </p:sp>
      <p:sp>
        <p:nvSpPr>
          <p:cNvPr id="4" name="Foliennummernplatzhalter 3"/>
          <p:cNvSpPr>
            <a:spLocks noGrp="1"/>
          </p:cNvSpPr>
          <p:nvPr>
            <p:ph type="sldNum" sz="quarter" idx="10"/>
          </p:nvPr>
        </p:nvSpPr>
        <p:spPr/>
        <p:txBody>
          <a:bodyPr/>
          <a:lstStyle/>
          <a:p>
            <a:fld id="{5BFF02D8-58E8-4117-ACE9-906F30E5BFFC}" type="slidenum">
              <a:rPr lang="de-DE" smtClean="0"/>
              <a:t>5</a:t>
            </a:fld>
            <a:endParaRPr lang="de-DE"/>
          </a:p>
        </p:txBody>
      </p:sp>
    </p:spTree>
    <p:extLst>
      <p:ext uri="{BB962C8B-B14F-4D97-AF65-F5344CB8AC3E}">
        <p14:creationId xmlns:p14="http://schemas.microsoft.com/office/powerpoint/2010/main" val="1332579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Wenn man interaktive, digitale Bildungsinhalte anschaut,</a:t>
            </a:r>
            <a:r>
              <a:rPr lang="de-DE" baseline="0" dirty="0"/>
              <a:t> dann stammen diese in der Regel aus einem dieser 3 Bereiche. Hobby Entwicklungen gibt es immer wieder und teilweise sind später dann Professionelle daraus geworden. Zum Beispiel kleine Anwendungen zum Tastaturschreiben, diverse Visualisierungen zur Geometrie usw. </a:t>
            </a:r>
          </a:p>
          <a:p>
            <a:r>
              <a:rPr lang="de-DE" baseline="0" dirty="0"/>
              <a:t>Autorenwerkzeuge bieten einen weiteren Weg, der auch mit wenig technischem </a:t>
            </a:r>
            <a:r>
              <a:rPr lang="de-DE" baseline="0" dirty="0" err="1"/>
              <a:t>Know-How</a:t>
            </a:r>
            <a:r>
              <a:rPr lang="de-DE" baseline="0" dirty="0"/>
              <a:t> eingesetzt werden kann.</a:t>
            </a:r>
            <a:endParaRPr lang="de-DE" dirty="0"/>
          </a:p>
        </p:txBody>
      </p:sp>
      <p:sp>
        <p:nvSpPr>
          <p:cNvPr id="4" name="Foliennummernplatzhalter 3"/>
          <p:cNvSpPr>
            <a:spLocks noGrp="1"/>
          </p:cNvSpPr>
          <p:nvPr>
            <p:ph type="sldNum" sz="quarter" idx="10"/>
          </p:nvPr>
        </p:nvSpPr>
        <p:spPr/>
        <p:txBody>
          <a:bodyPr/>
          <a:lstStyle/>
          <a:p>
            <a:fld id="{5BFF02D8-58E8-4117-ACE9-906F30E5BFFC}" type="slidenum">
              <a:rPr lang="de-DE" smtClean="0"/>
              <a:t>6</a:t>
            </a:fld>
            <a:endParaRPr lang="de-DE"/>
          </a:p>
        </p:txBody>
      </p:sp>
    </p:spTree>
    <p:extLst>
      <p:ext uri="{BB962C8B-B14F-4D97-AF65-F5344CB8AC3E}">
        <p14:creationId xmlns:p14="http://schemas.microsoft.com/office/powerpoint/2010/main" val="1336305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Wir haben uns 2009 und in den folgenden Jahren mit der Frage auseinandergesetzt, ob man der Lehrperson mehr Autonomie geben kann, mehr eigene digitale und interaktive Inhalte selbst erstellen zu können.</a:t>
            </a:r>
          </a:p>
        </p:txBody>
      </p:sp>
      <p:sp>
        <p:nvSpPr>
          <p:cNvPr id="4" name="Foliennummernplatzhalter 3"/>
          <p:cNvSpPr>
            <a:spLocks noGrp="1"/>
          </p:cNvSpPr>
          <p:nvPr>
            <p:ph type="sldNum" sz="quarter" idx="10"/>
          </p:nvPr>
        </p:nvSpPr>
        <p:spPr/>
        <p:txBody>
          <a:bodyPr/>
          <a:lstStyle/>
          <a:p>
            <a:fld id="{DA4C173D-E41C-4D91-BBFA-71D73A71ACC1}" type="slidenum">
              <a:rPr lang="de-DE" smtClean="0"/>
              <a:pPr/>
              <a:t>7</a:t>
            </a:fld>
            <a:endParaRPr lang="de-DE"/>
          </a:p>
        </p:txBody>
      </p:sp>
    </p:spTree>
    <p:extLst>
      <p:ext uri="{BB962C8B-B14F-4D97-AF65-F5344CB8AC3E}">
        <p14:creationId xmlns:p14="http://schemas.microsoft.com/office/powerpoint/2010/main" val="1692293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Idee eines Autorenwerkzeugs – eine Vorlage + eigene Inhalte ergeben ein Produkt. </a:t>
            </a:r>
          </a:p>
          <a:p>
            <a:r>
              <a:rPr lang="de-DE" dirty="0"/>
              <a:t>Vorlagen schränken aber auch ein – mit diesem „Shop“ kann man keine Wollmützen produzieren sondern nur T-Shirts. </a:t>
            </a:r>
          </a:p>
        </p:txBody>
      </p:sp>
      <p:sp>
        <p:nvSpPr>
          <p:cNvPr id="4" name="Foliennummernplatzhalter 3"/>
          <p:cNvSpPr>
            <a:spLocks noGrp="1"/>
          </p:cNvSpPr>
          <p:nvPr>
            <p:ph type="sldNum" sz="quarter" idx="10"/>
          </p:nvPr>
        </p:nvSpPr>
        <p:spPr/>
        <p:txBody>
          <a:bodyPr/>
          <a:lstStyle/>
          <a:p>
            <a:fld id="{5BFF02D8-58E8-4117-ACE9-906F30E5BFFC}" type="slidenum">
              <a:rPr lang="de-DE" smtClean="0"/>
              <a:t>8</a:t>
            </a:fld>
            <a:endParaRPr lang="de-DE"/>
          </a:p>
        </p:txBody>
      </p:sp>
    </p:spTree>
    <p:extLst>
      <p:ext uri="{BB962C8B-B14F-4D97-AF65-F5344CB8AC3E}">
        <p14:creationId xmlns:p14="http://schemas.microsoft.com/office/powerpoint/2010/main" val="1385208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Gleiches Prinzip aber andere Inhalte – Vorlage wird mit Inhalt gefüllt zu einem konkreten Lernbaustein</a:t>
            </a:r>
          </a:p>
        </p:txBody>
      </p:sp>
      <p:sp>
        <p:nvSpPr>
          <p:cNvPr id="4" name="Foliennummernplatzhalter 3"/>
          <p:cNvSpPr>
            <a:spLocks noGrp="1"/>
          </p:cNvSpPr>
          <p:nvPr>
            <p:ph type="sldNum" sz="quarter" idx="5"/>
          </p:nvPr>
        </p:nvSpPr>
        <p:spPr/>
        <p:txBody>
          <a:bodyPr/>
          <a:lstStyle/>
          <a:p>
            <a:fld id="{5BFF02D8-58E8-4117-ACE9-906F30E5BFFC}" type="slidenum">
              <a:rPr lang="de-DE" smtClean="0"/>
              <a:t>9</a:t>
            </a:fld>
            <a:endParaRPr lang="de-DE"/>
          </a:p>
        </p:txBody>
      </p:sp>
    </p:spTree>
    <p:extLst>
      <p:ext uri="{BB962C8B-B14F-4D97-AF65-F5344CB8AC3E}">
        <p14:creationId xmlns:p14="http://schemas.microsoft.com/office/powerpoint/2010/main" val="3579831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85F3AFE2-72CD-4891-98A8-8CD37DC75810}" type="datetimeFigureOut">
              <a:rPr lang="de-DE" smtClean="0"/>
              <a:t>14.10.20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13A1EFB-43E1-4F74-8820-294428C4D35D}" type="slidenum">
              <a:rPr lang="de-DE" smtClean="0"/>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85F3AFE2-72CD-4891-98A8-8CD37DC75810}" type="datetimeFigureOut">
              <a:rPr lang="de-DE" smtClean="0"/>
              <a:t>14.10.20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13A1EFB-43E1-4F74-8820-294428C4D35D}" type="slidenum">
              <a:rPr lang="de-DE" smtClean="0"/>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85F3AFE2-72CD-4891-98A8-8CD37DC75810}" type="datetimeFigureOut">
              <a:rPr lang="de-DE" smtClean="0"/>
              <a:t>14.10.20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13A1EFB-43E1-4F74-8820-294428C4D35D}" type="slidenum">
              <a:rPr lang="de-DE" smtClean="0"/>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85F3AFE2-72CD-4891-98A8-8CD37DC75810}" type="datetimeFigureOut">
              <a:rPr lang="de-DE" smtClean="0"/>
              <a:t>14.10.20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13A1EFB-43E1-4F74-8820-294428C4D35D}" type="slidenum">
              <a:rPr lang="de-DE" smtClean="0"/>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p>
            <a:fld id="{85F3AFE2-72CD-4891-98A8-8CD37DC75810}" type="datetimeFigureOut">
              <a:rPr lang="de-DE" smtClean="0"/>
              <a:t>14.10.20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13A1EFB-43E1-4F74-8820-294428C4D35D}" type="slidenum">
              <a:rPr lang="de-DE" smtClean="0"/>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85F3AFE2-72CD-4891-98A8-8CD37DC75810}" type="datetimeFigureOut">
              <a:rPr lang="de-DE" smtClean="0"/>
              <a:t>14.10.20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B13A1EFB-43E1-4F74-8820-294428C4D35D}" type="slidenum">
              <a:rPr lang="de-DE" smtClean="0"/>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85F3AFE2-72CD-4891-98A8-8CD37DC75810}" type="datetimeFigureOut">
              <a:rPr lang="de-DE" smtClean="0"/>
              <a:t>14.10.20</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B13A1EFB-43E1-4F74-8820-294428C4D35D}" type="slidenum">
              <a:rPr lang="de-DE" smtClean="0"/>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85F3AFE2-72CD-4891-98A8-8CD37DC75810}" type="datetimeFigureOut">
              <a:rPr lang="de-DE" smtClean="0"/>
              <a:t>14.10.20</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B13A1EFB-43E1-4F74-8820-294428C4D35D}" type="slidenum">
              <a:rPr lang="de-DE" smtClean="0"/>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5F3AFE2-72CD-4891-98A8-8CD37DC75810}" type="datetimeFigureOut">
              <a:rPr lang="de-DE" smtClean="0"/>
              <a:t>14.10.20</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B13A1EFB-43E1-4F74-8820-294428C4D35D}" type="slidenum">
              <a:rPr lang="de-DE" smtClean="0"/>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85F3AFE2-72CD-4891-98A8-8CD37DC75810}" type="datetimeFigureOut">
              <a:rPr lang="de-DE" smtClean="0"/>
              <a:t>14.10.20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B13A1EFB-43E1-4F74-8820-294428C4D35D}" type="slidenum">
              <a:rPr lang="de-DE" smtClean="0"/>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85F3AFE2-72CD-4891-98A8-8CD37DC75810}" type="datetimeFigureOut">
              <a:rPr lang="de-DE" smtClean="0"/>
              <a:t>14.10.20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B13A1EFB-43E1-4F74-8820-294428C4D35D}" type="slidenum">
              <a:rPr lang="de-DE" smtClean="0"/>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F3AFE2-72CD-4891-98A8-8CD37DC75810}" type="datetimeFigureOut">
              <a:rPr lang="de-DE" smtClean="0"/>
              <a:t>14.10.20</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3A1EFB-43E1-4F74-8820-294428C4D35D}" type="slidenum">
              <a:rPr lang="de-DE" smtClean="0"/>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jpe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hyperlink" Target="http://learningapps.org/display?v=68em954a" TargetMode="Externa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6.tiff"/><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8.png"/><Relationship Id="rId7" Type="http://schemas.openxmlformats.org/officeDocument/2006/relationships/image" Target="../media/image42.png"/><Relationship Id="rId12"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hyperlink" Target="http://www.weinandi.de/mediawiki/index.php?title=Hauptseit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tiff"/><Relationship Id="rId4" Type="http://schemas.openxmlformats.org/officeDocument/2006/relationships/image" Target="../media/image5.tiff"/></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3" Type="http://schemas.openxmlformats.org/officeDocument/2006/relationships/image" Target="../media/image11.png"/><Relationship Id="rId21" Type="http://schemas.openxmlformats.org/officeDocument/2006/relationships/diagramQuickStyle" Target="../diagrams/quickStyle4.xml"/><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 Type="http://schemas.openxmlformats.org/officeDocument/2006/relationships/notesSlide" Target="../notesSlides/notesSlide4.xml"/><Relationship Id="rId16" Type="http://schemas.openxmlformats.org/officeDocument/2006/relationships/diagramQuickStyle" Target="../diagrams/quickStyle3.xml"/><Relationship Id="rId20" Type="http://schemas.openxmlformats.org/officeDocument/2006/relationships/diagramLayout" Target="../diagrams/layout4.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24" Type="http://schemas.openxmlformats.org/officeDocument/2006/relationships/image" Target="../media/image15.tiff"/><Relationship Id="rId5" Type="http://schemas.openxmlformats.org/officeDocument/2006/relationships/diagramLayout" Target="../diagrams/layout1.xml"/><Relationship Id="rId15" Type="http://schemas.openxmlformats.org/officeDocument/2006/relationships/diagramLayout" Target="../diagrams/layout3.xml"/><Relationship Id="rId23" Type="http://schemas.microsoft.com/office/2007/relationships/diagramDrawing" Target="../diagrams/drawing4.xml"/><Relationship Id="rId10" Type="http://schemas.openxmlformats.org/officeDocument/2006/relationships/diagramLayout" Target="../diagrams/layout2.xml"/><Relationship Id="rId19" Type="http://schemas.openxmlformats.org/officeDocument/2006/relationships/diagramData" Target="../diagrams/data4.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 Id="rId22" Type="http://schemas.openxmlformats.org/officeDocument/2006/relationships/diagramColors" Target="../diagrams/colors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a:effectLst/>
        </p:spPr>
      </p:pic>
      <p:pic>
        <p:nvPicPr>
          <p:cNvPr id="8" name="Picture 2" descr="C:\Users\HP\Desktop\folien\sweet_brushes_in_cup_460px.png"/>
          <p:cNvPicPr>
            <a:picLocks noChangeAspect="1" noChangeArrowheads="1"/>
          </p:cNvPicPr>
          <p:nvPr/>
        </p:nvPicPr>
        <p:blipFill>
          <a:blip r:embed="rId4" cstate="print"/>
          <a:srcRect/>
          <a:stretch>
            <a:fillRect/>
          </a:stretch>
        </p:blipFill>
        <p:spPr bwMode="auto">
          <a:xfrm>
            <a:off x="6095780" y="2619400"/>
            <a:ext cx="1905244" cy="2024046"/>
          </a:xfrm>
          <a:prstGeom prst="rect">
            <a:avLst/>
          </a:prstGeom>
          <a:noFill/>
        </p:spPr>
      </p:pic>
      <p:pic>
        <p:nvPicPr>
          <p:cNvPr id="24583" name="Picture 7" descr="C:\Users\HP\Desktop\folien\Unbenannt-1.png"/>
          <p:cNvPicPr>
            <a:picLocks noChangeAspect="1" noChangeArrowheads="1"/>
          </p:cNvPicPr>
          <p:nvPr/>
        </p:nvPicPr>
        <p:blipFill>
          <a:blip r:embed="rId5" cstate="print"/>
          <a:srcRect/>
          <a:stretch>
            <a:fillRect/>
          </a:stretch>
        </p:blipFill>
        <p:spPr bwMode="auto">
          <a:xfrm>
            <a:off x="3005149" y="3143248"/>
            <a:ext cx="3352801" cy="495300"/>
          </a:xfrm>
          <a:prstGeom prst="rect">
            <a:avLst/>
          </a:prstGeom>
          <a:noFill/>
        </p:spPr>
      </p:pic>
    </p:spTree>
    <p:extLst>
      <p:ext uri="{BB962C8B-B14F-4D97-AF65-F5344CB8AC3E}">
        <p14:creationId xmlns:p14="http://schemas.microsoft.com/office/powerpoint/2010/main" val="2306667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grpSp>
        <p:nvGrpSpPr>
          <p:cNvPr id="2" name="Gruppieren 3"/>
          <p:cNvGrpSpPr/>
          <p:nvPr/>
        </p:nvGrpSpPr>
        <p:grpSpPr>
          <a:xfrm>
            <a:off x="1681142" y="5801180"/>
            <a:ext cx="5517838" cy="1056819"/>
            <a:chOff x="134718" y="5744031"/>
            <a:chExt cx="5517838" cy="1056819"/>
          </a:xfrm>
        </p:grpSpPr>
        <p:grpSp>
          <p:nvGrpSpPr>
            <p:cNvPr id="3" name="Gruppieren 14"/>
            <p:cNvGrpSpPr/>
            <p:nvPr/>
          </p:nvGrpSpPr>
          <p:grpSpPr>
            <a:xfrm>
              <a:off x="1472906" y="5772606"/>
              <a:ext cx="4179650" cy="1028244"/>
              <a:chOff x="115668" y="5772606"/>
              <a:chExt cx="4179650" cy="1028244"/>
            </a:xfrm>
          </p:grpSpPr>
          <p:pic>
            <p:nvPicPr>
              <p:cNvPr id="8" name="Picture 2" descr="http://www.drobo.co.nz/why/_images/platforms.png"/>
              <p:cNvPicPr>
                <a:picLocks noChangeAspect="1" noChangeArrowheads="1"/>
              </p:cNvPicPr>
              <p:nvPr/>
            </p:nvPicPr>
            <p:blipFill>
              <a:blip r:embed="rId4" cstate="print"/>
              <a:srcRect/>
              <a:stretch>
                <a:fillRect/>
              </a:stretch>
            </p:blipFill>
            <p:spPr bwMode="auto">
              <a:xfrm>
                <a:off x="115668" y="5772606"/>
                <a:ext cx="3084731" cy="1028244"/>
              </a:xfrm>
              <a:prstGeom prst="rect">
                <a:avLst/>
              </a:prstGeom>
              <a:noFill/>
            </p:spPr>
          </p:pic>
          <p:pic>
            <p:nvPicPr>
              <p:cNvPr id="9" name="Picture 8" descr="http://arcsset.net/Portals/0/android-logo.pn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314699" y="5810705"/>
                <a:ext cx="980619" cy="980619"/>
              </a:xfrm>
              <a:prstGeom prst="rect">
                <a:avLst/>
              </a:prstGeom>
              <a:noFill/>
              <a:effectLst>
                <a:outerShdw blurRad="25400" dist="12700" dir="2700000" sx="101000" sy="101000" algn="tl" rotWithShape="0">
                  <a:prstClr val="black">
                    <a:alpha val="22000"/>
                  </a:prstClr>
                </a:outerShdw>
              </a:effectLst>
            </p:spPr>
          </p:pic>
        </p:grpSp>
        <p:pic>
          <p:nvPicPr>
            <p:cNvPr id="6" name="Picture 18" descr="http://upload.wikimedia.org/wikipedia/commons/thumb/6/6e/HTML5-logo.svg/220px-HTML5-logo.svg.png"/>
            <p:cNvPicPr>
              <a:picLocks noChangeAspect="1" noChangeArrowheads="1"/>
            </p:cNvPicPr>
            <p:nvPr/>
          </p:nvPicPr>
          <p:blipFill>
            <a:blip r:embed="rId6" cstate="print"/>
            <a:srcRect/>
            <a:stretch>
              <a:fillRect/>
            </a:stretch>
          </p:blipFill>
          <p:spPr bwMode="auto">
            <a:xfrm>
              <a:off x="134718" y="5744031"/>
              <a:ext cx="957188" cy="957188"/>
            </a:xfrm>
            <a:prstGeom prst="rect">
              <a:avLst/>
            </a:prstGeom>
            <a:noFill/>
          </p:spPr>
        </p:pic>
        <p:sp>
          <p:nvSpPr>
            <p:cNvPr id="7" name="Pfeil nach rechts 6"/>
            <p:cNvSpPr/>
            <p:nvPr/>
          </p:nvSpPr>
          <p:spPr>
            <a:xfrm>
              <a:off x="1115794" y="6076950"/>
              <a:ext cx="389156" cy="40718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grpSp>
      <p:pic>
        <p:nvPicPr>
          <p:cNvPr id="13" name="Grafik 12">
            <a:extLst>
              <a:ext uri="{FF2B5EF4-FFF2-40B4-BE49-F238E27FC236}">
                <a16:creationId xmlns:a16="http://schemas.microsoft.com/office/drawing/2014/main" id="{C94DD073-0110-1942-8DA9-E89A64E08C4B}"/>
              </a:ext>
            </a:extLst>
          </p:cNvPr>
          <p:cNvPicPr>
            <a:picLocks noChangeAspect="1"/>
          </p:cNvPicPr>
          <p:nvPr/>
        </p:nvPicPr>
        <p:blipFill rotWithShape="1">
          <a:blip r:embed="rId7"/>
          <a:srcRect b="6337"/>
          <a:stretch/>
        </p:blipFill>
        <p:spPr>
          <a:xfrm>
            <a:off x="1787842" y="1072084"/>
            <a:ext cx="5411138" cy="34303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70435"/>
          </a:xfrm>
          <a:prstGeom prst="rect">
            <a:avLst/>
          </a:prstGeom>
          <a:noFill/>
          <a:ln w="9525">
            <a:noFill/>
            <a:miter lim="800000"/>
            <a:headEnd/>
            <a:tailEnd/>
          </a:ln>
          <a:effectLst/>
        </p:spPr>
      </p:pic>
      <p:pic>
        <p:nvPicPr>
          <p:cNvPr id="18436" name="Picture 4" descr="C:\Users\HP\Desktop\folien\Laptop Kopie.png"/>
          <p:cNvPicPr>
            <a:picLocks noChangeAspect="1" noChangeArrowheads="1"/>
          </p:cNvPicPr>
          <p:nvPr/>
        </p:nvPicPr>
        <p:blipFill>
          <a:blip r:embed="rId4" cstate="print"/>
          <a:srcRect/>
          <a:stretch>
            <a:fillRect/>
          </a:stretch>
        </p:blipFill>
        <p:spPr bwMode="auto">
          <a:xfrm>
            <a:off x="-714412" y="142852"/>
            <a:ext cx="9183717" cy="6341281"/>
          </a:xfrm>
          <a:prstGeom prst="rect">
            <a:avLst/>
          </a:prstGeom>
          <a:noFill/>
        </p:spPr>
      </p:pic>
      <p:pic>
        <p:nvPicPr>
          <p:cNvPr id="2" name="Picture 2">
            <a:hlinkClick r:id="rId5"/>
          </p:cNvPr>
          <p:cNvPicPr>
            <a:picLocks noChangeAspect="1" noChangeArrowheads="1"/>
          </p:cNvPicPr>
          <p:nvPr/>
        </p:nvPicPr>
        <p:blipFill>
          <a:blip r:embed="rId6" cstate="print"/>
          <a:srcRect/>
          <a:stretch>
            <a:fillRect/>
          </a:stretch>
        </p:blipFill>
        <p:spPr bwMode="auto">
          <a:xfrm>
            <a:off x="1266825" y="1647825"/>
            <a:ext cx="5181600" cy="3028950"/>
          </a:xfrm>
          <a:prstGeom prst="rect">
            <a:avLst/>
          </a:prstGeom>
          <a:noFill/>
          <a:ln w="9525">
            <a:noFill/>
            <a:miter lim="800000"/>
            <a:headEnd/>
            <a:tailEnd/>
          </a:ln>
          <a:effectLst/>
        </p:spPr>
      </p:pic>
      <p:pic>
        <p:nvPicPr>
          <p:cNvPr id="18434" name="Picture 2"/>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715008" y="-1"/>
            <a:ext cx="3428992" cy="6870435"/>
          </a:xfrm>
          <a:prstGeom prst="rect">
            <a:avLst/>
          </a:prstGeom>
          <a:noFill/>
          <a:ln w="9525">
            <a:noFill/>
            <a:miter lim="800000"/>
            <a:headEnd/>
            <a:tailEnd/>
          </a:ln>
          <a:effectLst/>
        </p:spPr>
      </p:pic>
      <p:pic>
        <p:nvPicPr>
          <p:cNvPr id="18438" name="Picture 6"/>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000760" y="1559719"/>
            <a:ext cx="2571768" cy="3525465"/>
          </a:xfrm>
          <a:prstGeom prst="rect">
            <a:avLst/>
          </a:prstGeom>
          <a:noFill/>
          <a:ln w="9525">
            <a:noFill/>
            <a:miter lim="800000"/>
            <a:headEnd/>
            <a:tailEnd/>
          </a:ln>
          <a:effectLst/>
        </p:spPr>
      </p:pic>
      <p:sp>
        <p:nvSpPr>
          <p:cNvPr id="3" name="Textfeld 2"/>
          <p:cNvSpPr txBox="1"/>
          <p:nvPr/>
        </p:nvSpPr>
        <p:spPr>
          <a:xfrm>
            <a:off x="873486" y="5892454"/>
            <a:ext cx="4109523" cy="523220"/>
          </a:xfrm>
          <a:prstGeom prst="rect">
            <a:avLst/>
          </a:prstGeom>
          <a:noFill/>
        </p:spPr>
        <p:txBody>
          <a:bodyPr wrap="none" rtlCol="0">
            <a:spAutoFit/>
          </a:bodyPr>
          <a:lstStyle/>
          <a:p>
            <a:r>
              <a:rPr lang="de-DE" sz="2800" b="1" dirty="0"/>
              <a:t>Was ist eine </a:t>
            </a:r>
            <a:r>
              <a:rPr lang="de-DE" sz="2800" b="1" dirty="0" err="1"/>
              <a:t>LearningApp</a:t>
            </a:r>
            <a:r>
              <a:rPr lang="de-DE" sz="2800" b="1" dirty="0"/>
              <a:t>?</a:t>
            </a:r>
          </a:p>
        </p:txBody>
      </p:sp>
    </p:spTree>
    <p:extLst>
      <p:ext uri="{BB962C8B-B14F-4D97-AF65-F5344CB8AC3E}">
        <p14:creationId xmlns:p14="http://schemas.microsoft.com/office/powerpoint/2010/main" val="7079943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46C78361-6C60-FB4A-A234-1313825B0BCF}"/>
              </a:ext>
            </a:extLst>
          </p:cNvPr>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fik 1">
            <a:extLst>
              <a:ext uri="{FF2B5EF4-FFF2-40B4-BE49-F238E27FC236}">
                <a16:creationId xmlns:a16="http://schemas.microsoft.com/office/drawing/2014/main" id="{6ECEF7E7-C793-4A26-8722-08EDB5B8C292}"/>
              </a:ext>
            </a:extLst>
          </p:cNvPr>
          <p:cNvPicPr>
            <a:picLocks noChangeAspect="1"/>
          </p:cNvPicPr>
          <p:nvPr/>
        </p:nvPicPr>
        <p:blipFill rotWithShape="1">
          <a:blip r:embed="rId3"/>
          <a:srcRect l="2629" t="4762" r="2629" b="4762"/>
          <a:stretch/>
        </p:blipFill>
        <p:spPr>
          <a:xfrm>
            <a:off x="8549" y="1839235"/>
            <a:ext cx="9144000" cy="4572000"/>
          </a:xfrm>
          <a:prstGeom prst="rect">
            <a:avLst/>
          </a:prstGeom>
        </p:spPr>
      </p:pic>
      <p:sp>
        <p:nvSpPr>
          <p:cNvPr id="3" name="Textfeld 2">
            <a:extLst>
              <a:ext uri="{FF2B5EF4-FFF2-40B4-BE49-F238E27FC236}">
                <a16:creationId xmlns:a16="http://schemas.microsoft.com/office/drawing/2014/main" id="{388B977F-36EC-4319-B96C-B321210791BC}"/>
              </a:ext>
            </a:extLst>
          </p:cNvPr>
          <p:cNvSpPr txBox="1"/>
          <p:nvPr/>
        </p:nvSpPr>
        <p:spPr>
          <a:xfrm>
            <a:off x="1973607" y="446765"/>
            <a:ext cx="7090403" cy="70788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4000" b="0" i="0" u="none" strike="noStrike" kern="0" cap="none" spc="0" normalizeH="0" baseline="0" noProof="0" dirty="0" err="1">
                <a:ln>
                  <a:noFill/>
                </a:ln>
                <a:solidFill>
                  <a:prstClr val="white"/>
                </a:solidFill>
                <a:effectLst/>
                <a:uLnTx/>
                <a:uFillTx/>
              </a:rPr>
              <a:t>LearningApps</a:t>
            </a:r>
            <a:r>
              <a:rPr kumimoji="0" lang="de-DE" sz="4000" b="0" i="0" u="none" strike="noStrike" kern="0" cap="none" spc="0" normalizeH="0" baseline="0" noProof="0" dirty="0">
                <a:ln>
                  <a:noFill/>
                </a:ln>
                <a:solidFill>
                  <a:prstClr val="white"/>
                </a:solidFill>
                <a:effectLst/>
                <a:uLnTx/>
                <a:uFillTx/>
              </a:rPr>
              <a:t> nicht überschätzen</a:t>
            </a:r>
          </a:p>
        </p:txBody>
      </p:sp>
      <p:pic>
        <p:nvPicPr>
          <p:cNvPr id="4" name="Grafik 3">
            <a:extLst>
              <a:ext uri="{FF2B5EF4-FFF2-40B4-BE49-F238E27FC236}">
                <a16:creationId xmlns:a16="http://schemas.microsoft.com/office/drawing/2014/main" id="{60ECE85E-DC50-477D-A65B-C69A95B6E787}"/>
              </a:ext>
            </a:extLst>
          </p:cNvPr>
          <p:cNvPicPr>
            <a:picLocks noChangeAspect="1"/>
          </p:cNvPicPr>
          <p:nvPr/>
        </p:nvPicPr>
        <p:blipFill>
          <a:blip r:embed="rId4"/>
          <a:stretch>
            <a:fillRect/>
          </a:stretch>
        </p:blipFill>
        <p:spPr>
          <a:xfrm>
            <a:off x="350457" y="260648"/>
            <a:ext cx="1601328" cy="1403226"/>
          </a:xfrm>
          <a:prstGeom prst="rect">
            <a:avLst/>
          </a:prstGeom>
        </p:spPr>
      </p:pic>
      <p:cxnSp>
        <p:nvCxnSpPr>
          <p:cNvPr id="7" name="Gerade Verbindung 6">
            <a:extLst>
              <a:ext uri="{FF2B5EF4-FFF2-40B4-BE49-F238E27FC236}">
                <a16:creationId xmlns:a16="http://schemas.microsoft.com/office/drawing/2014/main" id="{35D14E06-A522-A442-B702-0665C8A7DFB8}"/>
              </a:ext>
            </a:extLst>
          </p:cNvPr>
          <p:cNvCxnSpPr>
            <a:cxnSpLocks/>
            <a:endCxn id="2" idx="3"/>
          </p:cNvCxnSpPr>
          <p:nvPr/>
        </p:nvCxnSpPr>
        <p:spPr>
          <a:xfrm>
            <a:off x="6740624" y="1816274"/>
            <a:ext cx="2411925" cy="2308961"/>
          </a:xfrm>
          <a:prstGeom prst="line">
            <a:avLst/>
          </a:prstGeom>
        </p:spPr>
        <p:style>
          <a:lnRef idx="1">
            <a:schemeClr val="accent2"/>
          </a:lnRef>
          <a:fillRef idx="0">
            <a:schemeClr val="accent2"/>
          </a:fillRef>
          <a:effectRef idx="0">
            <a:schemeClr val="accent2"/>
          </a:effectRef>
          <a:fontRef idx="minor">
            <a:schemeClr val="tx1"/>
          </a:fontRef>
        </p:style>
      </p:cxnSp>
      <p:cxnSp>
        <p:nvCxnSpPr>
          <p:cNvPr id="8" name="Gerade Verbindung 7">
            <a:extLst>
              <a:ext uri="{FF2B5EF4-FFF2-40B4-BE49-F238E27FC236}">
                <a16:creationId xmlns:a16="http://schemas.microsoft.com/office/drawing/2014/main" id="{53EC1866-EDEE-134F-B5F1-8C5C757A638E}"/>
              </a:ext>
            </a:extLst>
          </p:cNvPr>
          <p:cNvCxnSpPr>
            <a:cxnSpLocks/>
          </p:cNvCxnSpPr>
          <p:nvPr/>
        </p:nvCxnSpPr>
        <p:spPr>
          <a:xfrm flipV="1">
            <a:off x="6740624" y="1816274"/>
            <a:ext cx="2411925" cy="2308961"/>
          </a:xfrm>
          <a:prstGeom prst="line">
            <a:avLst/>
          </a:prstGeom>
        </p:spPr>
        <p:style>
          <a:lnRef idx="1">
            <a:schemeClr val="accent2"/>
          </a:lnRef>
          <a:fillRef idx="0">
            <a:schemeClr val="accent2"/>
          </a:fillRef>
          <a:effectRef idx="0">
            <a:schemeClr val="accent2"/>
          </a:effectRef>
          <a:fontRef idx="minor">
            <a:schemeClr val="tx1"/>
          </a:fontRef>
        </p:style>
      </p:cxnSp>
      <p:pic>
        <p:nvPicPr>
          <p:cNvPr id="12" name="Bild 12">
            <a:extLst>
              <a:ext uri="{FF2B5EF4-FFF2-40B4-BE49-F238E27FC236}">
                <a16:creationId xmlns:a16="http://schemas.microsoft.com/office/drawing/2014/main" id="{2C40A1D2-1D3E-9E45-AB0C-35C6B94627AC}"/>
              </a:ext>
            </a:extLst>
          </p:cNvPr>
          <p:cNvPicPr>
            <a:picLocks noChangeAspect="1"/>
          </p:cNvPicPr>
          <p:nvPr/>
        </p:nvPicPr>
        <p:blipFill>
          <a:blip r:embed="rId5"/>
          <a:stretch>
            <a:fillRect/>
          </a:stretch>
        </p:blipFill>
        <p:spPr>
          <a:xfrm rot="21137372">
            <a:off x="230506" y="4936167"/>
            <a:ext cx="1054883" cy="8312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30412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p:cNvPicPr>
            <a:picLocks noChangeAspect="1"/>
          </p:cNvPicPr>
          <p:nvPr/>
        </p:nvPicPr>
        <p:blipFill>
          <a:blip r:embed="rId3"/>
          <a:stretch>
            <a:fillRect/>
          </a:stretch>
        </p:blipFill>
        <p:spPr>
          <a:xfrm>
            <a:off x="22079" y="0"/>
            <a:ext cx="9099842" cy="6858000"/>
          </a:xfrm>
          <a:prstGeom prst="rect">
            <a:avLst/>
          </a:prstGeom>
        </p:spPr>
      </p:pic>
      <p:sp>
        <p:nvSpPr>
          <p:cNvPr id="3" name="Textfeld 2"/>
          <p:cNvSpPr txBox="1"/>
          <p:nvPr/>
        </p:nvSpPr>
        <p:spPr>
          <a:xfrm>
            <a:off x="7668344" y="3987824"/>
            <a:ext cx="1324402" cy="369332"/>
          </a:xfrm>
          <a:prstGeom prst="rect">
            <a:avLst/>
          </a:prstGeom>
          <a:noFill/>
        </p:spPr>
        <p:txBody>
          <a:bodyPr wrap="none" rtlCol="0">
            <a:spAutoFit/>
          </a:bodyPr>
          <a:lstStyle/>
          <a:p>
            <a:r>
              <a:rPr lang="de-DE"/>
              <a:t>Januar 2016</a:t>
            </a:r>
          </a:p>
        </p:txBody>
      </p:sp>
      <p:sp>
        <p:nvSpPr>
          <p:cNvPr id="7" name="Textfeld 6"/>
          <p:cNvSpPr txBox="1"/>
          <p:nvPr/>
        </p:nvSpPr>
        <p:spPr>
          <a:xfrm>
            <a:off x="1807937" y="1484784"/>
            <a:ext cx="3030830" cy="369332"/>
          </a:xfrm>
          <a:prstGeom prst="rect">
            <a:avLst/>
          </a:prstGeom>
          <a:noFill/>
        </p:spPr>
        <p:txBody>
          <a:bodyPr wrap="none" rtlCol="0">
            <a:spAutoFit/>
          </a:bodyPr>
          <a:lstStyle/>
          <a:p>
            <a:r>
              <a:rPr lang="de-DE" dirty="0"/>
              <a:t>http://</a:t>
            </a:r>
            <a:r>
              <a:rPr lang="de-DE" dirty="0" err="1"/>
              <a:t>verein.learningapps.org</a:t>
            </a:r>
            <a:endParaRPr lang="de-DE" dirty="0"/>
          </a:p>
        </p:txBody>
      </p:sp>
      <p:pic>
        <p:nvPicPr>
          <p:cNvPr id="5" name="Grafik 4">
            <a:extLst>
              <a:ext uri="{FF2B5EF4-FFF2-40B4-BE49-F238E27FC236}">
                <a16:creationId xmlns:a16="http://schemas.microsoft.com/office/drawing/2014/main" id="{1FB8D102-8337-3543-A889-5B8DA78DDD5A}"/>
              </a:ext>
            </a:extLst>
          </p:cNvPr>
          <p:cNvPicPr>
            <a:picLocks noChangeAspect="1"/>
          </p:cNvPicPr>
          <p:nvPr/>
        </p:nvPicPr>
        <p:blipFill>
          <a:blip r:embed="rId4"/>
          <a:stretch>
            <a:fillRect/>
          </a:stretch>
        </p:blipFill>
        <p:spPr>
          <a:xfrm>
            <a:off x="0" y="3789040"/>
            <a:ext cx="9144000" cy="4170762"/>
          </a:xfrm>
          <a:prstGeom prst="rect">
            <a:avLst/>
          </a:prstGeom>
        </p:spPr>
      </p:pic>
      <p:sp>
        <p:nvSpPr>
          <p:cNvPr id="8" name="Textfeld 7">
            <a:extLst>
              <a:ext uri="{FF2B5EF4-FFF2-40B4-BE49-F238E27FC236}">
                <a16:creationId xmlns:a16="http://schemas.microsoft.com/office/drawing/2014/main" id="{E6C5CF0B-6B31-E545-BC43-EDAD18076465}"/>
              </a:ext>
            </a:extLst>
          </p:cNvPr>
          <p:cNvSpPr txBox="1"/>
          <p:nvPr/>
        </p:nvSpPr>
        <p:spPr>
          <a:xfrm>
            <a:off x="7517855" y="3803158"/>
            <a:ext cx="1474891" cy="369332"/>
          </a:xfrm>
          <a:prstGeom prst="rect">
            <a:avLst/>
          </a:prstGeom>
          <a:noFill/>
        </p:spPr>
        <p:txBody>
          <a:bodyPr wrap="none" rtlCol="0">
            <a:spAutoFit/>
          </a:bodyPr>
          <a:lstStyle/>
          <a:p>
            <a:r>
              <a:rPr lang="de-DE" dirty="0"/>
              <a:t>Oktober 2020</a:t>
            </a:r>
          </a:p>
        </p:txBody>
      </p:sp>
    </p:spTree>
    <p:extLst>
      <p:ext uri="{BB962C8B-B14F-4D97-AF65-F5344CB8AC3E}">
        <p14:creationId xmlns:p14="http://schemas.microsoft.com/office/powerpoint/2010/main" val="44115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lum bright="30000"/>
          </a:blip>
          <a:srcRect/>
          <a:stretch>
            <a:fillRect/>
          </a:stretch>
        </p:blipFill>
        <p:spPr bwMode="auto">
          <a:xfrm flipV="1">
            <a:off x="0" y="0"/>
            <a:ext cx="9144000" cy="687043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noFill/>
            <a:miter lim="800000"/>
            <a:headEnd/>
            <a:tailEnd/>
          </a:ln>
          <a:effectLst/>
        </p:spPr>
      </p:pic>
      <p:sp>
        <p:nvSpPr>
          <p:cNvPr id="3" name="Inhaltsplatzhalter 2"/>
          <p:cNvSpPr>
            <a:spLocks noGrp="1"/>
          </p:cNvSpPr>
          <p:nvPr>
            <p:ph idx="1"/>
          </p:nvPr>
        </p:nvSpPr>
        <p:spPr>
          <a:xfrm>
            <a:off x="457200" y="1999381"/>
            <a:ext cx="8229600" cy="4525963"/>
          </a:xfrm>
        </p:spPr>
        <p:txBody>
          <a:bodyPr>
            <a:normAutofit/>
          </a:bodyPr>
          <a:lstStyle/>
          <a:p>
            <a:pPr marL="0" indent="0" algn="ctr">
              <a:buNone/>
            </a:pPr>
            <a:endParaRPr lang="de-DE" sz="4400" i="1" dirty="0"/>
          </a:p>
          <a:p>
            <a:pPr marL="0" indent="0" algn="ctr">
              <a:buNone/>
            </a:pPr>
            <a:endParaRPr lang="de-DE" sz="4400" i="1" dirty="0"/>
          </a:p>
          <a:p>
            <a:pPr marL="0" indent="0" algn="ctr">
              <a:buNone/>
            </a:pPr>
            <a:r>
              <a:rPr lang="de-DE" sz="4400" i="1" dirty="0"/>
              <a:t>„</a:t>
            </a:r>
            <a:r>
              <a:rPr lang="de-DE" sz="4400" i="1" dirty="0" err="1"/>
              <a:t>LearningApps</a:t>
            </a:r>
            <a:r>
              <a:rPr lang="de-DE" sz="4400" i="1" dirty="0"/>
              <a:t> ist YouTube für digitale Lernbausteine“</a:t>
            </a:r>
          </a:p>
        </p:txBody>
      </p:sp>
      <p:pic>
        <p:nvPicPr>
          <p:cNvPr id="4" name="Bild 3"/>
          <p:cNvPicPr>
            <a:picLocks noChangeAspect="1"/>
          </p:cNvPicPr>
          <p:nvPr/>
        </p:nvPicPr>
        <p:blipFill>
          <a:blip r:embed="rId4" cstate="print"/>
          <a:stretch>
            <a:fillRect/>
          </a:stretch>
        </p:blipFill>
        <p:spPr>
          <a:xfrm>
            <a:off x="3419872" y="1091877"/>
            <a:ext cx="2304256" cy="2304256"/>
          </a:xfrm>
          <a:prstGeom prst="rect">
            <a:avLst/>
          </a:prstGeom>
        </p:spPr>
      </p:pic>
    </p:spTree>
    <p:extLst>
      <p:ext uri="{BB962C8B-B14F-4D97-AF65-F5344CB8AC3E}">
        <p14:creationId xmlns:p14="http://schemas.microsoft.com/office/powerpoint/2010/main" val="1852491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2"/>
          <p:cNvPicPr>
            <a:picLocks noChangeAspect="1" noChangeArrowheads="1"/>
          </p:cNvPicPr>
          <p:nvPr/>
        </p:nvPicPr>
        <p:blipFill>
          <a:blip r:embed="rId3" cstate="print">
            <a:lum bright="30000"/>
          </a:blip>
          <a:srcRect/>
          <a:stretch>
            <a:fillRect/>
          </a:stretch>
        </p:blipFill>
        <p:spPr bwMode="auto">
          <a:xfrm flipV="1">
            <a:off x="0" y="0"/>
            <a:ext cx="9144000" cy="687043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noFill/>
            <a:miter lim="800000"/>
            <a:headEnd/>
            <a:tailEnd/>
          </a:ln>
          <a:effectLst/>
        </p:spPr>
      </p:pic>
      <p:sp>
        <p:nvSpPr>
          <p:cNvPr id="221" name="Rechteck 220"/>
          <p:cNvSpPr/>
          <p:nvPr/>
        </p:nvSpPr>
        <p:spPr>
          <a:xfrm>
            <a:off x="489678" y="4353338"/>
            <a:ext cx="8391438" cy="2381135"/>
          </a:xfrm>
          <a:prstGeom prst="rect">
            <a:avLst/>
          </a:prstGeom>
          <a:solidFill>
            <a:schemeClr val="bg1">
              <a:lumMod val="95000"/>
            </a:schemeClr>
          </a:solidFill>
        </p:spPr>
        <p:style>
          <a:lnRef idx="1">
            <a:schemeClr val="dk1"/>
          </a:lnRef>
          <a:fillRef idx="2">
            <a:schemeClr val="dk1"/>
          </a:fillRef>
          <a:effectRef idx="1">
            <a:schemeClr val="dk1"/>
          </a:effectRef>
          <a:fontRef idx="minor">
            <a:schemeClr val="dk1"/>
          </a:fontRef>
        </p:style>
        <p:txBody>
          <a:bodyPr lIns="101599" tIns="50799" rIns="101599" bIns="50799" rtlCol="0" anchor="ctr"/>
          <a:lstStyle/>
          <a:p>
            <a:pPr algn="ctr"/>
            <a:endParaRPr lang="de-DE"/>
          </a:p>
        </p:txBody>
      </p:sp>
      <p:sp>
        <p:nvSpPr>
          <p:cNvPr id="220" name="Rechteck 219"/>
          <p:cNvSpPr/>
          <p:nvPr/>
        </p:nvSpPr>
        <p:spPr>
          <a:xfrm>
            <a:off x="565277" y="197459"/>
            <a:ext cx="8391438" cy="2211054"/>
          </a:xfrm>
          <a:prstGeom prst="rect">
            <a:avLst/>
          </a:prstGeom>
          <a:solidFill>
            <a:schemeClr val="bg1">
              <a:lumMod val="95000"/>
            </a:schemeClr>
          </a:solidFill>
        </p:spPr>
        <p:style>
          <a:lnRef idx="1">
            <a:schemeClr val="dk1"/>
          </a:lnRef>
          <a:fillRef idx="2">
            <a:schemeClr val="dk1"/>
          </a:fillRef>
          <a:effectRef idx="1">
            <a:schemeClr val="dk1"/>
          </a:effectRef>
          <a:fontRef idx="minor">
            <a:schemeClr val="dk1"/>
          </a:fontRef>
        </p:style>
        <p:txBody>
          <a:bodyPr lIns="101599" tIns="50799" rIns="101599" bIns="50799" rtlCol="0" anchor="ctr"/>
          <a:lstStyle/>
          <a:p>
            <a:pPr algn="ctr"/>
            <a:endParaRPr lang="de-DE"/>
          </a:p>
        </p:txBody>
      </p:sp>
      <p:grpSp>
        <p:nvGrpSpPr>
          <p:cNvPr id="2" name="Gruppieren 19"/>
          <p:cNvGrpSpPr/>
          <p:nvPr/>
        </p:nvGrpSpPr>
        <p:grpSpPr>
          <a:xfrm>
            <a:off x="4138157" y="869280"/>
            <a:ext cx="755985" cy="1293764"/>
            <a:chOff x="3714744" y="928670"/>
            <a:chExt cx="714380" cy="1261535"/>
          </a:xfrm>
        </p:grpSpPr>
        <p:sp>
          <p:nvSpPr>
            <p:cNvPr id="218" name="Flussdiagramm: Magnetplattenspeicher 3"/>
            <p:cNvSpPr/>
            <p:nvPr/>
          </p:nvSpPr>
          <p:spPr>
            <a:xfrm>
              <a:off x="3714744" y="928670"/>
              <a:ext cx="714380" cy="857256"/>
            </a:xfrm>
            <a:prstGeom prst="flowChartMagneticDisk">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pic>
          <p:nvPicPr>
            <p:cNvPr id="219" name="Picture 3"/>
            <p:cNvPicPr>
              <a:picLocks noChangeAspect="1" noChangeArrowheads="1"/>
            </p:cNvPicPr>
            <p:nvPr/>
          </p:nvPicPr>
          <p:blipFill>
            <a:blip r:embed="rId4" cstate="print"/>
            <a:srcRect/>
            <a:stretch>
              <a:fillRect/>
            </a:stretch>
          </p:blipFill>
          <p:spPr bwMode="auto">
            <a:xfrm>
              <a:off x="3714744" y="1857364"/>
              <a:ext cx="714380" cy="332841"/>
            </a:xfrm>
            <a:prstGeom prst="rect">
              <a:avLst/>
            </a:prstGeom>
            <a:noFill/>
            <a:ln w="9525">
              <a:noFill/>
              <a:miter lim="800000"/>
              <a:headEnd/>
              <a:tailEnd/>
            </a:ln>
            <a:effectLst/>
          </p:spPr>
        </p:pic>
      </p:grpSp>
      <p:pic>
        <p:nvPicPr>
          <p:cNvPr id="217" name="Picture 9" descr="film, film roll, media, picture, video icon"/>
          <p:cNvPicPr>
            <a:picLocks noChangeAspect="1" noChangeArrowheads="1"/>
          </p:cNvPicPr>
          <p:nvPr/>
        </p:nvPicPr>
        <p:blipFill>
          <a:blip r:embed="rId5" cstate="print"/>
          <a:srcRect/>
          <a:stretch>
            <a:fillRect/>
          </a:stretch>
        </p:blipFill>
        <p:spPr bwMode="auto">
          <a:xfrm>
            <a:off x="1416610" y="1035272"/>
            <a:ext cx="1290206" cy="1250349"/>
          </a:xfrm>
          <a:prstGeom prst="rect">
            <a:avLst/>
          </a:prstGeom>
          <a:noFill/>
        </p:spPr>
      </p:pic>
      <p:grpSp>
        <p:nvGrpSpPr>
          <p:cNvPr id="3" name="Gruppieren 13"/>
          <p:cNvGrpSpPr/>
          <p:nvPr/>
        </p:nvGrpSpPr>
        <p:grpSpPr>
          <a:xfrm>
            <a:off x="282632" y="3143248"/>
            <a:ext cx="1436372" cy="728150"/>
            <a:chOff x="2973468" y="3217427"/>
            <a:chExt cx="1357322" cy="710011"/>
          </a:xfrm>
        </p:grpSpPr>
        <p:sp>
          <p:nvSpPr>
            <p:cNvPr id="214" name="Smiley 14"/>
            <p:cNvSpPr/>
            <p:nvPr/>
          </p:nvSpPr>
          <p:spPr>
            <a:xfrm>
              <a:off x="3441350" y="3217427"/>
              <a:ext cx="412620" cy="361042"/>
            </a:xfrm>
            <a:prstGeom prst="smileyFac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de-DE"/>
            </a:p>
          </p:txBody>
        </p:sp>
        <p:sp>
          <p:nvSpPr>
            <p:cNvPr id="215" name="Textfeld 15"/>
            <p:cNvSpPr txBox="1"/>
            <p:nvPr/>
          </p:nvSpPr>
          <p:spPr>
            <a:xfrm>
              <a:off x="2973468" y="3558106"/>
              <a:ext cx="1357322" cy="369332"/>
            </a:xfrm>
            <a:prstGeom prst="rect">
              <a:avLst/>
            </a:prstGeom>
            <a:noFill/>
          </p:spPr>
          <p:txBody>
            <a:bodyPr wrap="square" rtlCol="0">
              <a:spAutoFit/>
            </a:bodyPr>
            <a:lstStyle/>
            <a:p>
              <a:pPr algn="ctr"/>
              <a:r>
                <a:rPr lang="de-DE" dirty="0"/>
                <a:t>Autor/in</a:t>
              </a:r>
            </a:p>
          </p:txBody>
        </p:sp>
      </p:grpSp>
      <p:grpSp>
        <p:nvGrpSpPr>
          <p:cNvPr id="4" name="Gruppieren 16"/>
          <p:cNvGrpSpPr/>
          <p:nvPr/>
        </p:nvGrpSpPr>
        <p:grpSpPr>
          <a:xfrm>
            <a:off x="5620444" y="2856365"/>
            <a:ext cx="1436372" cy="1015034"/>
            <a:chOff x="2857488" y="2951460"/>
            <a:chExt cx="1357322" cy="989748"/>
          </a:xfrm>
        </p:grpSpPr>
        <p:sp>
          <p:nvSpPr>
            <p:cNvPr id="212" name="Smiley 211"/>
            <p:cNvSpPr/>
            <p:nvPr/>
          </p:nvSpPr>
          <p:spPr>
            <a:xfrm>
              <a:off x="3182891" y="2951460"/>
              <a:ext cx="709047" cy="620416"/>
            </a:xfrm>
            <a:prstGeom prst="smileyFac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de-DE"/>
            </a:p>
          </p:txBody>
        </p:sp>
        <p:sp>
          <p:nvSpPr>
            <p:cNvPr id="213" name="Textfeld 212"/>
            <p:cNvSpPr txBox="1"/>
            <p:nvPr/>
          </p:nvSpPr>
          <p:spPr>
            <a:xfrm>
              <a:off x="2857488" y="3571876"/>
              <a:ext cx="1357322" cy="369332"/>
            </a:xfrm>
            <a:prstGeom prst="rect">
              <a:avLst/>
            </a:prstGeom>
            <a:noFill/>
          </p:spPr>
          <p:txBody>
            <a:bodyPr wrap="square" rtlCol="0">
              <a:spAutoFit/>
            </a:bodyPr>
            <a:lstStyle/>
            <a:p>
              <a:pPr algn="ctr"/>
              <a:r>
                <a:rPr lang="de-DE" dirty="0"/>
                <a:t>Nutzer/in</a:t>
              </a:r>
            </a:p>
          </p:txBody>
        </p:sp>
      </p:grpSp>
      <p:grpSp>
        <p:nvGrpSpPr>
          <p:cNvPr id="5" name="Gruppieren 26"/>
          <p:cNvGrpSpPr/>
          <p:nvPr/>
        </p:nvGrpSpPr>
        <p:grpSpPr>
          <a:xfrm rot="19150835">
            <a:off x="1254677" y="2407124"/>
            <a:ext cx="1177053" cy="610291"/>
            <a:chOff x="1428728" y="3286124"/>
            <a:chExt cx="1112274" cy="595087"/>
          </a:xfrm>
        </p:grpSpPr>
        <p:cxnSp>
          <p:nvCxnSpPr>
            <p:cNvPr id="210" name="Gerade Verbindung mit Pfeil 209"/>
            <p:cNvCxnSpPr/>
            <p:nvPr/>
          </p:nvCxnSpPr>
          <p:spPr>
            <a:xfrm>
              <a:off x="1428728" y="3286124"/>
              <a:ext cx="1000132"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11" name="Textfeld 210"/>
            <p:cNvSpPr txBox="1"/>
            <p:nvPr/>
          </p:nvSpPr>
          <p:spPr>
            <a:xfrm rot="2449165">
              <a:off x="1750952" y="3521080"/>
              <a:ext cx="790050" cy="360131"/>
            </a:xfrm>
            <a:prstGeom prst="rect">
              <a:avLst/>
            </a:prstGeom>
            <a:noFill/>
          </p:spPr>
          <p:txBody>
            <a:bodyPr wrap="none" rtlCol="0">
              <a:spAutoFit/>
            </a:bodyPr>
            <a:lstStyle/>
            <a:p>
              <a:r>
                <a:rPr lang="de-DE" dirty="0"/>
                <a:t>erstellt</a:t>
              </a:r>
            </a:p>
          </p:txBody>
        </p:sp>
      </p:grpSp>
      <p:grpSp>
        <p:nvGrpSpPr>
          <p:cNvPr id="6" name="Gruppieren 27"/>
          <p:cNvGrpSpPr/>
          <p:nvPr/>
        </p:nvGrpSpPr>
        <p:grpSpPr>
          <a:xfrm>
            <a:off x="2782179" y="1382121"/>
            <a:ext cx="1129182" cy="369332"/>
            <a:chOff x="1361822" y="3286124"/>
            <a:chExt cx="1067038" cy="360132"/>
          </a:xfrm>
        </p:grpSpPr>
        <p:cxnSp>
          <p:nvCxnSpPr>
            <p:cNvPr id="208" name="Gerade Verbindung mit Pfeil 207"/>
            <p:cNvCxnSpPr/>
            <p:nvPr/>
          </p:nvCxnSpPr>
          <p:spPr>
            <a:xfrm>
              <a:off x="1428728" y="3286124"/>
              <a:ext cx="1000132"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09" name="Textfeld 208"/>
            <p:cNvSpPr txBox="1"/>
            <p:nvPr/>
          </p:nvSpPr>
          <p:spPr>
            <a:xfrm>
              <a:off x="1361822" y="3286124"/>
              <a:ext cx="1034656" cy="360132"/>
            </a:xfrm>
            <a:prstGeom prst="rect">
              <a:avLst/>
            </a:prstGeom>
            <a:noFill/>
          </p:spPr>
          <p:txBody>
            <a:bodyPr wrap="none" rtlCol="0">
              <a:spAutoFit/>
            </a:bodyPr>
            <a:lstStyle/>
            <a:p>
              <a:r>
                <a:rPr lang="de-DE" dirty="0"/>
                <a:t>einstellen</a:t>
              </a:r>
            </a:p>
          </p:txBody>
        </p:sp>
      </p:grpSp>
      <p:grpSp>
        <p:nvGrpSpPr>
          <p:cNvPr id="7" name="Gruppieren 30"/>
          <p:cNvGrpSpPr/>
          <p:nvPr/>
        </p:nvGrpSpPr>
        <p:grpSpPr>
          <a:xfrm>
            <a:off x="5248990" y="1369668"/>
            <a:ext cx="1416623" cy="369332"/>
            <a:chOff x="1270599" y="3286124"/>
            <a:chExt cx="1338660" cy="360131"/>
          </a:xfrm>
        </p:grpSpPr>
        <p:cxnSp>
          <p:nvCxnSpPr>
            <p:cNvPr id="206" name="Gerade Verbindung mit Pfeil 205"/>
            <p:cNvCxnSpPr/>
            <p:nvPr/>
          </p:nvCxnSpPr>
          <p:spPr>
            <a:xfrm>
              <a:off x="1428728" y="3286124"/>
              <a:ext cx="1000132"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07" name="Textfeld 206"/>
            <p:cNvSpPr txBox="1"/>
            <p:nvPr/>
          </p:nvSpPr>
          <p:spPr>
            <a:xfrm>
              <a:off x="1270599" y="3286124"/>
              <a:ext cx="1338660" cy="360131"/>
            </a:xfrm>
            <a:prstGeom prst="rect">
              <a:avLst/>
            </a:prstGeom>
            <a:noFill/>
          </p:spPr>
          <p:txBody>
            <a:bodyPr wrap="square" rtlCol="0">
              <a:spAutoFit/>
            </a:bodyPr>
            <a:lstStyle/>
            <a:p>
              <a:pPr algn="ctr"/>
              <a:r>
                <a:rPr lang="de-DE" dirty="0"/>
                <a:t>einbetten in </a:t>
              </a:r>
            </a:p>
          </p:txBody>
        </p:sp>
      </p:grpSp>
      <p:sp>
        <p:nvSpPr>
          <p:cNvPr id="204" name="Textfeld 203"/>
          <p:cNvSpPr txBox="1"/>
          <p:nvPr/>
        </p:nvSpPr>
        <p:spPr>
          <a:xfrm>
            <a:off x="4502474" y="2495199"/>
            <a:ext cx="1093373" cy="377122"/>
          </a:xfrm>
          <a:prstGeom prst="rect">
            <a:avLst/>
          </a:prstGeom>
          <a:noFill/>
        </p:spPr>
        <p:txBody>
          <a:bodyPr wrap="square" lIns="101599" tIns="50799" rIns="101599" bIns="50799" rtlCol="0">
            <a:spAutoFit/>
          </a:bodyPr>
          <a:lstStyle/>
          <a:p>
            <a:r>
              <a:rPr lang="de-DE" dirty="0"/>
              <a:t>sucht bei</a:t>
            </a:r>
          </a:p>
        </p:txBody>
      </p:sp>
      <p:sp>
        <p:nvSpPr>
          <p:cNvPr id="202" name="Flussdiagramm: Magnetplattenspeicher 201"/>
          <p:cNvSpPr/>
          <p:nvPr/>
        </p:nvSpPr>
        <p:spPr>
          <a:xfrm>
            <a:off x="4149964" y="4752226"/>
            <a:ext cx="755987" cy="879158"/>
          </a:xfrm>
          <a:prstGeom prst="flowChartMagneticDisk">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grpSp>
        <p:nvGrpSpPr>
          <p:cNvPr id="8" name="Gruppieren 43"/>
          <p:cNvGrpSpPr/>
          <p:nvPr/>
        </p:nvGrpSpPr>
        <p:grpSpPr>
          <a:xfrm rot="2700000">
            <a:off x="1329850" y="3794161"/>
            <a:ext cx="1025682" cy="651109"/>
            <a:chOff x="1428728" y="2672437"/>
            <a:chExt cx="1000132" cy="615275"/>
          </a:xfrm>
        </p:grpSpPr>
        <p:cxnSp>
          <p:nvCxnSpPr>
            <p:cNvPr id="200" name="Gerade Verbindung mit Pfeil 199"/>
            <p:cNvCxnSpPr/>
            <p:nvPr/>
          </p:nvCxnSpPr>
          <p:spPr>
            <a:xfrm>
              <a:off x="1428728" y="3286124"/>
              <a:ext cx="1000132"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01" name="Textfeld 200"/>
            <p:cNvSpPr txBox="1"/>
            <p:nvPr/>
          </p:nvSpPr>
          <p:spPr>
            <a:xfrm rot="18900000">
              <a:off x="1599689" y="2672437"/>
              <a:ext cx="815236" cy="349006"/>
            </a:xfrm>
            <a:prstGeom prst="rect">
              <a:avLst/>
            </a:prstGeom>
            <a:noFill/>
          </p:spPr>
          <p:txBody>
            <a:bodyPr wrap="none" rtlCol="0">
              <a:spAutoFit/>
            </a:bodyPr>
            <a:lstStyle/>
            <a:p>
              <a:r>
                <a:rPr lang="de-DE" dirty="0"/>
                <a:t>erstellt</a:t>
              </a:r>
            </a:p>
          </p:txBody>
        </p:sp>
      </p:grpSp>
      <p:pic>
        <p:nvPicPr>
          <p:cNvPr id="181" name="Picture 17" descr="check, evolution-tasks icon"/>
          <p:cNvPicPr>
            <a:picLocks noChangeAspect="1" noChangeArrowheads="1"/>
          </p:cNvPicPr>
          <p:nvPr/>
        </p:nvPicPr>
        <p:blipFill>
          <a:blip r:embed="rId6" cstate="print"/>
          <a:srcRect/>
          <a:stretch>
            <a:fillRect/>
          </a:stretch>
        </p:blipFill>
        <p:spPr bwMode="auto">
          <a:xfrm>
            <a:off x="1416610" y="4825487"/>
            <a:ext cx="1290206" cy="1250349"/>
          </a:xfrm>
          <a:prstGeom prst="rect">
            <a:avLst/>
          </a:prstGeom>
          <a:noFill/>
        </p:spPr>
      </p:pic>
      <p:grpSp>
        <p:nvGrpSpPr>
          <p:cNvPr id="9" name="Gruppieren 47"/>
          <p:cNvGrpSpPr/>
          <p:nvPr/>
        </p:nvGrpSpPr>
        <p:grpSpPr>
          <a:xfrm>
            <a:off x="2777383" y="5252613"/>
            <a:ext cx="1129182" cy="369332"/>
            <a:chOff x="1361822" y="3286124"/>
            <a:chExt cx="1067038" cy="360132"/>
          </a:xfrm>
        </p:grpSpPr>
        <p:cxnSp>
          <p:nvCxnSpPr>
            <p:cNvPr id="198" name="Gerade Verbindung mit Pfeil 197"/>
            <p:cNvCxnSpPr/>
            <p:nvPr/>
          </p:nvCxnSpPr>
          <p:spPr>
            <a:xfrm>
              <a:off x="1428728" y="3286124"/>
              <a:ext cx="1000132"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99" name="Textfeld 198"/>
            <p:cNvSpPr txBox="1"/>
            <p:nvPr/>
          </p:nvSpPr>
          <p:spPr>
            <a:xfrm>
              <a:off x="1361822" y="3286124"/>
              <a:ext cx="1034656" cy="360132"/>
            </a:xfrm>
            <a:prstGeom prst="rect">
              <a:avLst/>
            </a:prstGeom>
            <a:noFill/>
          </p:spPr>
          <p:txBody>
            <a:bodyPr wrap="none" rtlCol="0">
              <a:spAutoFit/>
            </a:bodyPr>
            <a:lstStyle/>
            <a:p>
              <a:r>
                <a:rPr lang="de-DE" dirty="0"/>
                <a:t>einstellen</a:t>
              </a:r>
            </a:p>
          </p:txBody>
        </p:sp>
      </p:grpSp>
      <p:sp>
        <p:nvSpPr>
          <p:cNvPr id="196" name="Textfeld 195"/>
          <p:cNvSpPr txBox="1"/>
          <p:nvPr/>
        </p:nvSpPr>
        <p:spPr>
          <a:xfrm>
            <a:off x="4496402" y="3860427"/>
            <a:ext cx="1093950" cy="378767"/>
          </a:xfrm>
          <a:prstGeom prst="rect">
            <a:avLst/>
          </a:prstGeom>
          <a:noFill/>
        </p:spPr>
        <p:txBody>
          <a:bodyPr wrap="none" lIns="101599" tIns="50799" rIns="101599" bIns="50799" rtlCol="0">
            <a:spAutoFit/>
          </a:bodyPr>
          <a:lstStyle/>
          <a:p>
            <a:r>
              <a:rPr lang="de-DE" dirty="0"/>
              <a:t>sucht bei</a:t>
            </a:r>
          </a:p>
        </p:txBody>
      </p:sp>
      <p:grpSp>
        <p:nvGrpSpPr>
          <p:cNvPr id="10" name="Gruppieren 53"/>
          <p:cNvGrpSpPr/>
          <p:nvPr/>
        </p:nvGrpSpPr>
        <p:grpSpPr>
          <a:xfrm>
            <a:off x="5245559" y="5252612"/>
            <a:ext cx="1323824" cy="369332"/>
            <a:chOff x="1261268" y="3286124"/>
            <a:chExt cx="1250968" cy="360131"/>
          </a:xfrm>
        </p:grpSpPr>
        <p:cxnSp>
          <p:nvCxnSpPr>
            <p:cNvPr id="194" name="Gerade Verbindung mit Pfeil 193"/>
            <p:cNvCxnSpPr/>
            <p:nvPr/>
          </p:nvCxnSpPr>
          <p:spPr>
            <a:xfrm>
              <a:off x="1428728" y="3286124"/>
              <a:ext cx="1000132"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95" name="Textfeld 194"/>
            <p:cNvSpPr txBox="1"/>
            <p:nvPr/>
          </p:nvSpPr>
          <p:spPr>
            <a:xfrm>
              <a:off x="1261268" y="3286124"/>
              <a:ext cx="1250968" cy="360131"/>
            </a:xfrm>
            <a:prstGeom prst="rect">
              <a:avLst/>
            </a:prstGeom>
            <a:noFill/>
          </p:spPr>
          <p:txBody>
            <a:bodyPr wrap="none" rtlCol="0">
              <a:spAutoFit/>
            </a:bodyPr>
            <a:lstStyle/>
            <a:p>
              <a:r>
                <a:rPr lang="de-DE" dirty="0"/>
                <a:t>einbetten in</a:t>
              </a:r>
            </a:p>
          </p:txBody>
        </p:sp>
      </p:grpSp>
      <p:sp>
        <p:nvSpPr>
          <p:cNvPr id="185" name="Textfeld 184"/>
          <p:cNvSpPr txBox="1"/>
          <p:nvPr/>
        </p:nvSpPr>
        <p:spPr>
          <a:xfrm>
            <a:off x="6809465" y="5997696"/>
            <a:ext cx="2230032" cy="656588"/>
          </a:xfrm>
          <a:prstGeom prst="rect">
            <a:avLst/>
          </a:prstGeom>
          <a:noFill/>
        </p:spPr>
        <p:txBody>
          <a:bodyPr wrap="square" lIns="101599" tIns="50799" rIns="101599" bIns="50799" rtlCol="0">
            <a:spAutoFit/>
          </a:bodyPr>
          <a:lstStyle/>
          <a:p>
            <a:r>
              <a:rPr lang="de-DE" dirty="0"/>
              <a:t>eigene Webseite,</a:t>
            </a:r>
          </a:p>
          <a:p>
            <a:r>
              <a:rPr lang="de-DE" dirty="0" err="1"/>
              <a:t>Moodle</a:t>
            </a:r>
            <a:r>
              <a:rPr lang="de-DE" dirty="0"/>
              <a:t>, Wiki, Blog…</a:t>
            </a:r>
          </a:p>
        </p:txBody>
      </p:sp>
      <p:pic>
        <p:nvPicPr>
          <p:cNvPr id="186" name="Picture 15"/>
          <p:cNvPicPr>
            <a:picLocks noChangeAspect="1" noChangeArrowheads="1"/>
          </p:cNvPicPr>
          <p:nvPr/>
        </p:nvPicPr>
        <p:blipFill>
          <a:blip r:embed="rId7" cstate="print"/>
          <a:srcRect/>
          <a:stretch>
            <a:fillRect/>
          </a:stretch>
        </p:blipFill>
        <p:spPr bwMode="auto">
          <a:xfrm>
            <a:off x="6970705" y="632047"/>
            <a:ext cx="1718581" cy="1544531"/>
          </a:xfrm>
          <a:prstGeom prst="rect">
            <a:avLst/>
          </a:prstGeom>
          <a:noFill/>
          <a:ln w="9525">
            <a:noFill/>
            <a:miter lim="800000"/>
            <a:headEnd/>
            <a:tailEnd/>
          </a:ln>
          <a:effectLst/>
        </p:spPr>
      </p:pic>
      <p:sp>
        <p:nvSpPr>
          <p:cNvPr id="187" name="Textfeld 186"/>
          <p:cNvSpPr txBox="1"/>
          <p:nvPr/>
        </p:nvSpPr>
        <p:spPr>
          <a:xfrm>
            <a:off x="6935303" y="197459"/>
            <a:ext cx="1766892" cy="379589"/>
          </a:xfrm>
          <a:prstGeom prst="rect">
            <a:avLst/>
          </a:prstGeom>
          <a:noFill/>
        </p:spPr>
        <p:txBody>
          <a:bodyPr wrap="none" lIns="101599" tIns="50799" rIns="101599" bIns="50799" rtlCol="0">
            <a:spAutoFit/>
          </a:bodyPr>
          <a:lstStyle/>
          <a:p>
            <a:r>
              <a:rPr lang="de-DE" dirty="0"/>
              <a:t>eigene Webseite</a:t>
            </a:r>
          </a:p>
        </p:txBody>
      </p:sp>
      <p:sp>
        <p:nvSpPr>
          <p:cNvPr id="188" name="Textfeld 187"/>
          <p:cNvSpPr txBox="1"/>
          <p:nvPr/>
        </p:nvSpPr>
        <p:spPr>
          <a:xfrm>
            <a:off x="634403" y="5997697"/>
            <a:ext cx="2702149" cy="656588"/>
          </a:xfrm>
          <a:prstGeom prst="rect">
            <a:avLst/>
          </a:prstGeom>
          <a:noFill/>
        </p:spPr>
        <p:txBody>
          <a:bodyPr wrap="none" lIns="101599" tIns="50799" rIns="101599" bIns="50799" rtlCol="0">
            <a:spAutoFit/>
          </a:bodyPr>
          <a:lstStyle/>
          <a:p>
            <a:pPr algn="ctr"/>
            <a:r>
              <a:rPr lang="de-DE" dirty="0"/>
              <a:t>Interaktiver, multimedialer</a:t>
            </a:r>
            <a:br>
              <a:rPr lang="de-DE" dirty="0"/>
            </a:br>
            <a:r>
              <a:rPr lang="de-DE" dirty="0"/>
              <a:t>E-Learning-Baustein</a:t>
            </a:r>
          </a:p>
        </p:txBody>
      </p:sp>
      <p:sp>
        <p:nvSpPr>
          <p:cNvPr id="189" name="Textfeld 188"/>
          <p:cNvSpPr txBox="1"/>
          <p:nvPr/>
        </p:nvSpPr>
        <p:spPr>
          <a:xfrm>
            <a:off x="1628903" y="197459"/>
            <a:ext cx="770488" cy="378767"/>
          </a:xfrm>
          <a:prstGeom prst="rect">
            <a:avLst/>
          </a:prstGeom>
          <a:noFill/>
        </p:spPr>
        <p:txBody>
          <a:bodyPr wrap="none" lIns="101599" tIns="50799" rIns="101599" bIns="50799" rtlCol="0">
            <a:spAutoFit/>
          </a:bodyPr>
          <a:lstStyle/>
          <a:p>
            <a:r>
              <a:rPr lang="de-DE" dirty="0"/>
              <a:t>Video</a:t>
            </a:r>
          </a:p>
        </p:txBody>
      </p:sp>
      <p:pic>
        <p:nvPicPr>
          <p:cNvPr id="190" name="Picture 18"/>
          <p:cNvPicPr>
            <a:picLocks noChangeAspect="1" noChangeArrowheads="1"/>
          </p:cNvPicPr>
          <p:nvPr/>
        </p:nvPicPr>
        <p:blipFill>
          <a:blip r:embed="rId8" cstate="print"/>
          <a:srcRect/>
          <a:stretch>
            <a:fillRect/>
          </a:stretch>
        </p:blipFill>
        <p:spPr bwMode="auto">
          <a:xfrm>
            <a:off x="6859705" y="4470607"/>
            <a:ext cx="1859056" cy="1538525"/>
          </a:xfrm>
          <a:prstGeom prst="rect">
            <a:avLst/>
          </a:prstGeom>
          <a:noFill/>
          <a:ln w="9525">
            <a:noFill/>
            <a:miter lim="800000"/>
            <a:headEnd/>
            <a:tailEnd/>
          </a:ln>
          <a:effectLst/>
        </p:spPr>
      </p:pic>
      <p:pic>
        <p:nvPicPr>
          <p:cNvPr id="191" name="Picture 20"/>
          <p:cNvPicPr>
            <a:picLocks noChangeAspect="1" noChangeArrowheads="1"/>
          </p:cNvPicPr>
          <p:nvPr/>
        </p:nvPicPr>
        <p:blipFill>
          <a:blip r:embed="rId9" cstate="print"/>
          <a:srcRect/>
          <a:stretch>
            <a:fillRect/>
          </a:stretch>
        </p:blipFill>
        <p:spPr bwMode="auto">
          <a:xfrm>
            <a:off x="1978055" y="5067745"/>
            <a:ext cx="380966" cy="253163"/>
          </a:xfrm>
          <a:prstGeom prst="rect">
            <a:avLst/>
          </a:prstGeom>
          <a:noFill/>
          <a:ln w="9525">
            <a:noFill/>
            <a:miter lim="800000"/>
            <a:headEnd/>
            <a:tailEnd/>
          </a:ln>
          <a:effectLst/>
        </p:spPr>
      </p:pic>
      <p:pic>
        <p:nvPicPr>
          <p:cNvPr id="192" name="Picture 21"/>
          <p:cNvPicPr>
            <a:picLocks noChangeAspect="1" noChangeArrowheads="1"/>
          </p:cNvPicPr>
          <p:nvPr/>
        </p:nvPicPr>
        <p:blipFill>
          <a:blip r:embed="rId10" cstate="print"/>
          <a:srcRect/>
          <a:stretch>
            <a:fillRect/>
          </a:stretch>
        </p:blipFill>
        <p:spPr bwMode="auto">
          <a:xfrm>
            <a:off x="1978054" y="5333118"/>
            <a:ext cx="380966" cy="253165"/>
          </a:xfrm>
          <a:prstGeom prst="rect">
            <a:avLst/>
          </a:prstGeom>
          <a:noFill/>
          <a:ln w="9525">
            <a:noFill/>
            <a:miter lim="800000"/>
            <a:headEnd/>
            <a:tailEnd/>
          </a:ln>
          <a:effectLst/>
        </p:spPr>
      </p:pic>
      <p:pic>
        <p:nvPicPr>
          <p:cNvPr id="193" name="Picture 22"/>
          <p:cNvPicPr>
            <a:picLocks noChangeAspect="1" noChangeArrowheads="1"/>
          </p:cNvPicPr>
          <p:nvPr/>
        </p:nvPicPr>
        <p:blipFill>
          <a:blip r:embed="rId11" cstate="print"/>
          <a:srcRect/>
          <a:stretch>
            <a:fillRect/>
          </a:stretch>
        </p:blipFill>
        <p:spPr bwMode="auto">
          <a:xfrm>
            <a:off x="1978055" y="5599796"/>
            <a:ext cx="380966" cy="253163"/>
          </a:xfrm>
          <a:prstGeom prst="rect">
            <a:avLst/>
          </a:prstGeom>
          <a:noFill/>
          <a:ln w="9525">
            <a:noFill/>
            <a:miter lim="800000"/>
            <a:headEnd/>
            <a:tailEnd/>
          </a:ln>
          <a:effectLst/>
        </p:spPr>
      </p:pic>
      <p:cxnSp>
        <p:nvCxnSpPr>
          <p:cNvPr id="240" name="Gerade Verbindung mit Pfeil 239"/>
          <p:cNvCxnSpPr/>
          <p:nvPr/>
        </p:nvCxnSpPr>
        <p:spPr>
          <a:xfrm rot="2449165" flipH="1">
            <a:off x="5048548" y="2520103"/>
            <a:ext cx="1058380" cy="162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41" name="Gerade Verbindung mit Pfeil 240"/>
          <p:cNvCxnSpPr/>
          <p:nvPr/>
        </p:nvCxnSpPr>
        <p:spPr>
          <a:xfrm rot="18900000" flipH="1">
            <a:off x="5165366" y="4375534"/>
            <a:ext cx="911802" cy="189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12" name="Bild 11"/>
          <p:cNvPicPr>
            <a:picLocks noChangeAspect="1"/>
          </p:cNvPicPr>
          <p:nvPr/>
        </p:nvPicPr>
        <p:blipFill>
          <a:blip r:embed="rId12" cstate="print"/>
          <a:stretch>
            <a:fillRect/>
          </a:stretch>
        </p:blipFill>
        <p:spPr>
          <a:xfrm>
            <a:off x="4139952" y="5733256"/>
            <a:ext cx="782960" cy="782960"/>
          </a:xfrm>
          <a:prstGeom prst="rect">
            <a:avLst/>
          </a:prstGeom>
        </p:spPr>
      </p:pic>
    </p:spTree>
    <p:extLst>
      <p:ext uri="{BB962C8B-B14F-4D97-AF65-F5344CB8AC3E}">
        <p14:creationId xmlns:p14="http://schemas.microsoft.com/office/powerpoint/2010/main" val="123626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inbettung"/>
          <p:cNvPicPr>
            <a:picLocks noChangeAspect="1" noChangeArrowheads="1"/>
          </p:cNvPicPr>
          <p:nvPr/>
        </p:nvPicPr>
        <p:blipFill>
          <a:blip r:embed="rId3" cstate="print"/>
          <a:srcRect/>
          <a:stretch>
            <a:fillRect/>
          </a:stretch>
        </p:blipFill>
        <p:spPr bwMode="auto">
          <a:xfrm>
            <a:off x="457200" y="1417638"/>
            <a:ext cx="5905500" cy="3170475"/>
          </a:xfrm>
          <a:prstGeom prst="rect">
            <a:avLst/>
          </a:prstGeom>
          <a:noFill/>
          <a:ln w="9525">
            <a:noFill/>
            <a:miter lim="800000"/>
            <a:headEnd/>
            <a:tailEnd/>
          </a:ln>
        </p:spPr>
      </p:pic>
      <p:sp>
        <p:nvSpPr>
          <p:cNvPr id="2" name="Titel 1"/>
          <p:cNvSpPr>
            <a:spLocks noGrp="1"/>
          </p:cNvSpPr>
          <p:nvPr>
            <p:ph type="title"/>
          </p:nvPr>
        </p:nvSpPr>
        <p:spPr/>
        <p:txBody>
          <a:bodyPr>
            <a:normAutofit/>
          </a:bodyPr>
          <a:lstStyle/>
          <a:p>
            <a:r>
              <a:rPr lang="de-DE" dirty="0"/>
              <a:t>Einbetten</a:t>
            </a:r>
          </a:p>
        </p:txBody>
      </p:sp>
      <p:pic>
        <p:nvPicPr>
          <p:cNvPr id="3" name="Grafik 2">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7693" y="3685679"/>
            <a:ext cx="5803985" cy="279887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07426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465207" y="0"/>
            <a:ext cx="7715305" cy="6858000"/>
          </a:xfrm>
          <a:prstGeom prst="rect">
            <a:avLst/>
          </a:prstGeom>
          <a:noFill/>
          <a:ln w="9525">
            <a:noFill/>
            <a:miter lim="800000"/>
            <a:headEnd/>
            <a:tailEnd/>
          </a:ln>
          <a:effectLst/>
        </p:spPr>
      </p:pic>
      <p:pic>
        <p:nvPicPr>
          <p:cNvPr id="6" name="Picture 2">
            <a:extLst>
              <a:ext uri="{FF2B5EF4-FFF2-40B4-BE49-F238E27FC236}">
                <a16:creationId xmlns:a16="http://schemas.microsoft.com/office/drawing/2014/main" id="{D595CB4A-A32A-EA44-A624-B114F55B38F8}"/>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r="98107"/>
          <a:stretch/>
        </p:blipFill>
        <p:spPr bwMode="auto">
          <a:xfrm>
            <a:off x="0" y="7929"/>
            <a:ext cx="1465207" cy="6858000"/>
          </a:xfrm>
          <a:prstGeom prst="rect">
            <a:avLst/>
          </a:prstGeom>
          <a:noFill/>
          <a:ln w="9525">
            <a:noFill/>
            <a:miter lim="800000"/>
            <a:headEnd/>
            <a:tailEnd/>
          </a:ln>
          <a:effectLst/>
        </p:spPr>
      </p:pic>
      <p:pic>
        <p:nvPicPr>
          <p:cNvPr id="3" name="Grafik 2">
            <a:extLst>
              <a:ext uri="{FF2B5EF4-FFF2-40B4-BE49-F238E27FC236}">
                <a16:creationId xmlns:a16="http://schemas.microsoft.com/office/drawing/2014/main" id="{00F58EF1-9BC7-2448-BADF-147AD06F88E9}"/>
              </a:ext>
            </a:extLst>
          </p:cNvPr>
          <p:cNvPicPr>
            <a:picLocks noChangeAspect="1"/>
          </p:cNvPicPr>
          <p:nvPr/>
        </p:nvPicPr>
        <p:blipFill rotWithShape="1">
          <a:blip r:embed="rId4"/>
          <a:srcRect t="18450"/>
          <a:stretch/>
        </p:blipFill>
        <p:spPr>
          <a:xfrm>
            <a:off x="3131840" y="1045243"/>
            <a:ext cx="5688632" cy="3429515"/>
          </a:xfrm>
          <a:prstGeom prst="rect">
            <a:avLst/>
          </a:prstGeom>
        </p:spPr>
      </p:pic>
      <p:pic>
        <p:nvPicPr>
          <p:cNvPr id="8" name="Picture 2" descr="C:\Users\HP\Desktop\folien\sweet_brushes_in_cup_460px.png">
            <a:extLst>
              <a:ext uri="{FF2B5EF4-FFF2-40B4-BE49-F238E27FC236}">
                <a16:creationId xmlns:a16="http://schemas.microsoft.com/office/drawing/2014/main" id="{F8FC0135-97D7-4E45-B27A-7DE84C2853A9}"/>
              </a:ext>
            </a:extLst>
          </p:cNvPr>
          <p:cNvPicPr>
            <a:picLocks noChangeAspect="1" noChangeArrowheads="1"/>
          </p:cNvPicPr>
          <p:nvPr/>
        </p:nvPicPr>
        <p:blipFill>
          <a:blip r:embed="rId5" cstate="print"/>
          <a:srcRect/>
          <a:stretch>
            <a:fillRect/>
          </a:stretch>
        </p:blipFill>
        <p:spPr bwMode="auto">
          <a:xfrm>
            <a:off x="-428660" y="2357430"/>
            <a:ext cx="4124326" cy="4381500"/>
          </a:xfrm>
          <a:prstGeom prst="rect">
            <a:avLst/>
          </a:prstGeom>
          <a:noFill/>
        </p:spPr>
      </p:pic>
    </p:spTree>
    <p:extLst>
      <p:ext uri="{BB962C8B-B14F-4D97-AF65-F5344CB8AC3E}">
        <p14:creationId xmlns:p14="http://schemas.microsoft.com/office/powerpoint/2010/main" val="18486446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lum bright="30000"/>
          </a:blip>
          <a:srcRect/>
          <a:stretch>
            <a:fillRect/>
          </a:stretch>
        </p:blipFill>
        <p:spPr bwMode="auto">
          <a:xfrm flipV="1">
            <a:off x="0" y="0"/>
            <a:ext cx="9144000" cy="687043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noFill/>
            <a:miter lim="800000"/>
            <a:headEnd/>
            <a:tailEnd/>
          </a:ln>
          <a:effectLst/>
        </p:spPr>
      </p:pic>
      <p:sp>
        <p:nvSpPr>
          <p:cNvPr id="2" name="Titel 1"/>
          <p:cNvSpPr>
            <a:spLocks noGrp="1"/>
          </p:cNvSpPr>
          <p:nvPr>
            <p:ph type="title"/>
          </p:nvPr>
        </p:nvSpPr>
        <p:spPr/>
        <p:txBody>
          <a:bodyPr/>
          <a:lstStyle/>
          <a:p>
            <a:r>
              <a:rPr lang="de-DE" dirty="0"/>
              <a:t>Erstellte </a:t>
            </a:r>
            <a:r>
              <a:rPr lang="de-DE" dirty="0" err="1"/>
              <a:t>Apps</a:t>
            </a:r>
            <a:endParaRPr lang="de-DE" dirty="0"/>
          </a:p>
        </p:txBody>
      </p:sp>
      <p:sp>
        <p:nvSpPr>
          <p:cNvPr id="8" name="Rechteck 7"/>
          <p:cNvSpPr/>
          <p:nvPr/>
        </p:nvSpPr>
        <p:spPr>
          <a:xfrm>
            <a:off x="879216" y="2613121"/>
            <a:ext cx="3431512" cy="2551725"/>
          </a:xfrm>
          <a:prstGeom prst="rect">
            <a:avLst/>
          </a:prstGeom>
        </p:spPr>
        <p:style>
          <a:lnRef idx="1">
            <a:schemeClr val="accent1"/>
          </a:lnRef>
          <a:fillRef idx="3">
            <a:schemeClr val="accent1"/>
          </a:fillRef>
          <a:effectRef idx="2">
            <a:schemeClr val="accent1"/>
          </a:effectRef>
          <a:fontRef idx="minor">
            <a:schemeClr val="lt1"/>
          </a:fontRef>
        </p:style>
        <p:txBody>
          <a:bodyPr rtlCol="0" anchor="t"/>
          <a:lstStyle/>
          <a:p>
            <a:pPr algn="ctr"/>
            <a:endParaRPr lang="de-DE" dirty="0"/>
          </a:p>
          <a:p>
            <a:pPr algn="ctr"/>
            <a:endParaRPr lang="de-DE" dirty="0"/>
          </a:p>
          <a:p>
            <a:pPr algn="ctr"/>
            <a:r>
              <a:rPr lang="de-DE" sz="2800" dirty="0"/>
              <a:t>Private </a:t>
            </a:r>
            <a:r>
              <a:rPr lang="de-DE" sz="2800" dirty="0" err="1"/>
              <a:t>Apps</a:t>
            </a:r>
            <a:endParaRPr lang="de-DE" sz="2800" dirty="0"/>
          </a:p>
          <a:p>
            <a:pPr algn="ctr"/>
            <a:endParaRPr lang="de-DE" dirty="0"/>
          </a:p>
          <a:p>
            <a:pPr>
              <a:buFontTx/>
              <a:buChar char="-"/>
            </a:pPr>
            <a:r>
              <a:rPr lang="de-DE" dirty="0"/>
              <a:t> geheimer Weblink</a:t>
            </a:r>
          </a:p>
          <a:p>
            <a:pPr>
              <a:buFontTx/>
              <a:buChar char="-"/>
            </a:pPr>
            <a:r>
              <a:rPr lang="de-DE" dirty="0"/>
              <a:t> Schülern zur Verfügung stellen</a:t>
            </a:r>
          </a:p>
          <a:p>
            <a:pPr>
              <a:buFontTx/>
              <a:buChar char="-"/>
            </a:pPr>
            <a:r>
              <a:rPr lang="de-DE" dirty="0"/>
              <a:t> im Unterricht verwenden</a:t>
            </a:r>
          </a:p>
          <a:p>
            <a:r>
              <a:rPr lang="de-DE" dirty="0"/>
              <a:t>- Teilen mit Freunden</a:t>
            </a:r>
          </a:p>
        </p:txBody>
      </p:sp>
      <p:sp>
        <p:nvSpPr>
          <p:cNvPr id="9" name="Rechteck 8"/>
          <p:cNvSpPr/>
          <p:nvPr/>
        </p:nvSpPr>
        <p:spPr>
          <a:xfrm>
            <a:off x="4793049" y="2613121"/>
            <a:ext cx="3537020" cy="2551725"/>
          </a:xfrm>
          <a:prstGeom prst="rect">
            <a:avLst/>
          </a:prstGeom>
        </p:spPr>
        <p:style>
          <a:lnRef idx="1">
            <a:schemeClr val="accent1"/>
          </a:lnRef>
          <a:fillRef idx="3">
            <a:schemeClr val="accent1"/>
          </a:fillRef>
          <a:effectRef idx="2">
            <a:schemeClr val="accent1"/>
          </a:effectRef>
          <a:fontRef idx="minor">
            <a:schemeClr val="lt1"/>
          </a:fontRef>
        </p:style>
        <p:txBody>
          <a:bodyPr rtlCol="0" anchor="t"/>
          <a:lstStyle/>
          <a:p>
            <a:pPr algn="ctr"/>
            <a:endParaRPr lang="de-DE" dirty="0"/>
          </a:p>
          <a:p>
            <a:pPr algn="ctr"/>
            <a:endParaRPr lang="de-DE" dirty="0"/>
          </a:p>
          <a:p>
            <a:pPr algn="ctr"/>
            <a:r>
              <a:rPr lang="de-DE" sz="2800" dirty="0"/>
              <a:t>Öffentliche </a:t>
            </a:r>
            <a:r>
              <a:rPr lang="de-DE" sz="2800" dirty="0" err="1"/>
              <a:t>Apps</a:t>
            </a:r>
            <a:endParaRPr lang="de-DE" sz="2800" dirty="0"/>
          </a:p>
          <a:p>
            <a:pPr algn="ctr"/>
            <a:endParaRPr lang="de-DE" dirty="0"/>
          </a:p>
          <a:p>
            <a:pPr>
              <a:buFontTx/>
              <a:buChar char="-"/>
            </a:pPr>
            <a:r>
              <a:rPr lang="de-DE" dirty="0"/>
              <a:t> für alle Nutzer frei zugänglich</a:t>
            </a:r>
          </a:p>
          <a:p>
            <a:pPr>
              <a:buFontTx/>
              <a:buChar char="-"/>
            </a:pPr>
            <a:r>
              <a:rPr lang="de-DE" dirty="0"/>
              <a:t> Finden im Katalog</a:t>
            </a:r>
          </a:p>
          <a:p>
            <a:pPr>
              <a:buFontTx/>
              <a:buChar char="-"/>
            </a:pPr>
            <a:r>
              <a:rPr lang="de-DE" dirty="0"/>
              <a:t> Bewertung mit Sternen</a:t>
            </a:r>
          </a:p>
          <a:p>
            <a:pPr>
              <a:buFontTx/>
              <a:buChar char="-"/>
            </a:pPr>
            <a:r>
              <a:rPr lang="de-DE" dirty="0"/>
              <a:t> breites Publikum </a:t>
            </a:r>
          </a:p>
        </p:txBody>
      </p:sp>
      <p:pic>
        <p:nvPicPr>
          <p:cNvPr id="12290" name="Picture 2" descr="lock, private icon"/>
          <p:cNvPicPr>
            <a:picLocks noChangeAspect="1" noChangeArrowheads="1"/>
          </p:cNvPicPr>
          <p:nvPr/>
        </p:nvPicPr>
        <p:blipFill>
          <a:blip r:embed="rId4" cstate="print"/>
          <a:srcRect/>
          <a:stretch>
            <a:fillRect/>
          </a:stretch>
        </p:blipFill>
        <p:spPr bwMode="auto">
          <a:xfrm>
            <a:off x="2004457" y="1923136"/>
            <a:ext cx="1219200" cy="1219201"/>
          </a:xfrm>
          <a:prstGeom prst="rect">
            <a:avLst/>
          </a:prstGeom>
          <a:noFill/>
        </p:spPr>
      </p:pic>
      <p:pic>
        <p:nvPicPr>
          <p:cNvPr id="12292" name="Picture 4" descr="earth, hand, internet, share, sharing, world icon"/>
          <p:cNvPicPr>
            <a:picLocks noChangeAspect="1" noChangeArrowheads="1"/>
          </p:cNvPicPr>
          <p:nvPr/>
        </p:nvPicPr>
        <p:blipFill>
          <a:blip r:embed="rId5" cstate="print"/>
          <a:srcRect/>
          <a:stretch>
            <a:fillRect/>
          </a:stretch>
        </p:blipFill>
        <p:spPr bwMode="auto">
          <a:xfrm>
            <a:off x="5953460" y="1923136"/>
            <a:ext cx="1219200" cy="1219201"/>
          </a:xfrm>
          <a:prstGeom prst="rect">
            <a:avLst/>
          </a:prstGeom>
          <a:noFill/>
        </p:spPr>
      </p:pic>
      <p:sp>
        <p:nvSpPr>
          <p:cNvPr id="11" name="Pfeil nach links und rechts 10"/>
          <p:cNvSpPr/>
          <p:nvPr/>
        </p:nvSpPr>
        <p:spPr>
          <a:xfrm>
            <a:off x="3808325" y="3142337"/>
            <a:ext cx="1457011" cy="572756"/>
          </a:xfrm>
          <a:prstGeom prst="leftRightArrow">
            <a:avLst/>
          </a:prstGeom>
          <a:solidFill>
            <a:schemeClr val="tx2">
              <a:lumMod val="60000"/>
              <a:lumOff val="40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99573"/>
            <a:ext cx="8229600" cy="1143000"/>
          </a:xfrm>
        </p:spPr>
        <p:txBody>
          <a:bodyPr>
            <a:noAutofit/>
          </a:bodyPr>
          <a:lstStyle/>
          <a:p>
            <a:r>
              <a:rPr lang="de-DE" sz="2800" dirty="0"/>
              <a:t>Schülerinnen und Schüler erstellen selbst </a:t>
            </a:r>
            <a:r>
              <a:rPr lang="de-DE" sz="2800" dirty="0" err="1"/>
              <a:t>LearningApps</a:t>
            </a:r>
            <a:endParaRPr lang="de-DE" sz="2800" dirty="0"/>
          </a:p>
        </p:txBody>
      </p:sp>
      <p:pic>
        <p:nvPicPr>
          <p:cNvPr id="6" name="Bild 5" descr="LACollag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72890"/>
            <a:ext cx="9144000" cy="5585537"/>
          </a:xfrm>
          <a:prstGeom prst="rect">
            <a:avLst/>
          </a:prstGeom>
        </p:spPr>
      </p:pic>
    </p:spTree>
    <p:extLst>
      <p:ext uri="{BB962C8B-B14F-4D97-AF65-F5344CB8AC3E}">
        <p14:creationId xmlns:p14="http://schemas.microsoft.com/office/powerpoint/2010/main" val="583697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 10"/>
          <p:cNvPicPr>
            <a:picLocks noChangeAspect="1"/>
          </p:cNvPicPr>
          <p:nvPr/>
        </p:nvPicPr>
        <p:blipFill rotWithShape="1">
          <a:blip r:embed="rId3"/>
          <a:srcRect l="49068" t="45659"/>
          <a:stretch/>
        </p:blipFill>
        <p:spPr>
          <a:xfrm>
            <a:off x="480228" y="1212095"/>
            <a:ext cx="2858998" cy="3044534"/>
          </a:xfrm>
          <a:prstGeom prst="rect">
            <a:avLst/>
          </a:prstGeom>
        </p:spPr>
      </p:pic>
      <p:pic>
        <p:nvPicPr>
          <p:cNvPr id="4" name="Bild 3"/>
          <p:cNvPicPr>
            <a:picLocks noChangeAspect="1"/>
          </p:cNvPicPr>
          <p:nvPr/>
        </p:nvPicPr>
        <p:blipFill>
          <a:blip r:embed="rId4"/>
          <a:stretch>
            <a:fillRect/>
          </a:stretch>
        </p:blipFill>
        <p:spPr>
          <a:xfrm>
            <a:off x="5940152" y="4375232"/>
            <a:ext cx="1981200" cy="2032000"/>
          </a:xfrm>
          <a:prstGeom prst="rect">
            <a:avLst/>
          </a:prstGeom>
        </p:spPr>
      </p:pic>
      <p:pic>
        <p:nvPicPr>
          <p:cNvPr id="13" name="Bild 12"/>
          <p:cNvPicPr>
            <a:picLocks noChangeAspect="1"/>
          </p:cNvPicPr>
          <p:nvPr/>
        </p:nvPicPr>
        <p:blipFill>
          <a:blip r:embed="rId5"/>
          <a:stretch>
            <a:fillRect/>
          </a:stretch>
        </p:blipFill>
        <p:spPr>
          <a:xfrm>
            <a:off x="4572000" y="1212095"/>
            <a:ext cx="3467132" cy="2732100"/>
          </a:xfrm>
          <a:prstGeom prst="rect">
            <a:avLst/>
          </a:prstGeom>
        </p:spPr>
      </p:pic>
      <p:pic>
        <p:nvPicPr>
          <p:cNvPr id="14" name="Bild 13"/>
          <p:cNvPicPr>
            <a:picLocks noChangeAspect="1"/>
          </p:cNvPicPr>
          <p:nvPr/>
        </p:nvPicPr>
        <p:blipFill>
          <a:blip r:embed="rId6"/>
          <a:stretch>
            <a:fillRect/>
          </a:stretch>
        </p:blipFill>
        <p:spPr>
          <a:xfrm>
            <a:off x="1388730" y="3724813"/>
            <a:ext cx="2922953" cy="3157511"/>
          </a:xfrm>
          <a:prstGeom prst="rect">
            <a:avLst/>
          </a:prstGeom>
        </p:spPr>
      </p:pic>
      <p:sp>
        <p:nvSpPr>
          <p:cNvPr id="17" name="Textfeld 16"/>
          <p:cNvSpPr txBox="1"/>
          <p:nvPr/>
        </p:nvSpPr>
        <p:spPr>
          <a:xfrm>
            <a:off x="2408340" y="3290091"/>
            <a:ext cx="3853624" cy="794403"/>
          </a:xfrm>
          <a:prstGeom prst="rect">
            <a:avLst/>
          </a:prstGeom>
        </p:spPr>
        <p:style>
          <a:lnRef idx="3">
            <a:schemeClr val="lt1"/>
          </a:lnRef>
          <a:fillRef idx="1">
            <a:schemeClr val="accent1"/>
          </a:fillRef>
          <a:effectRef idx="1">
            <a:schemeClr val="accent1"/>
          </a:effectRef>
          <a:fontRef idx="minor">
            <a:schemeClr val="lt1"/>
          </a:fontRef>
        </p:style>
        <p:txBody>
          <a:bodyPr wrap="square" lIns="180000" tIns="180000" rIns="180000" bIns="180000" rtlCol="0">
            <a:spAutoFit/>
          </a:bodyPr>
          <a:lstStyle/>
          <a:p>
            <a:pPr algn="ctr"/>
            <a:r>
              <a:rPr lang="de-DE" sz="2800" dirty="0"/>
              <a:t>METHODENVIELFALT!</a:t>
            </a:r>
          </a:p>
        </p:txBody>
      </p:sp>
      <p:sp>
        <p:nvSpPr>
          <p:cNvPr id="12" name="Titel 1">
            <a:extLst>
              <a:ext uri="{FF2B5EF4-FFF2-40B4-BE49-F238E27FC236}">
                <a16:creationId xmlns:a16="http://schemas.microsoft.com/office/drawing/2014/main" id="{9869C156-0BFB-2D4E-8A05-19A1F4A71DA7}"/>
              </a:ext>
            </a:extLst>
          </p:cNvPr>
          <p:cNvSpPr>
            <a:spLocks noGrp="1"/>
          </p:cNvSpPr>
          <p:nvPr>
            <p:ph type="title"/>
          </p:nvPr>
        </p:nvSpPr>
        <p:spPr>
          <a:xfrm>
            <a:off x="457200" y="58559"/>
            <a:ext cx="8229600" cy="1143000"/>
          </a:xfrm>
        </p:spPr>
        <p:txBody>
          <a:bodyPr>
            <a:normAutofit fontScale="90000"/>
          </a:bodyPr>
          <a:lstStyle/>
          <a:p>
            <a:r>
              <a:rPr lang="de-DE" dirty="0"/>
              <a:t>Lehrmaterialien mit Selbstkorrektur </a:t>
            </a:r>
            <a:r>
              <a:rPr lang="de-DE" sz="2700" dirty="0"/>
              <a:t>haben eine Bedeutung in der Schule</a:t>
            </a:r>
            <a:endParaRPr lang="de-DE" dirty="0"/>
          </a:p>
        </p:txBody>
      </p:sp>
    </p:spTree>
    <p:extLst>
      <p:ext uri="{BB962C8B-B14F-4D97-AF65-F5344CB8AC3E}">
        <p14:creationId xmlns:p14="http://schemas.microsoft.com/office/powerpoint/2010/main" val="214732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a:effectLst/>
        </p:spPr>
      </p:pic>
      <p:pic>
        <p:nvPicPr>
          <p:cNvPr id="8" name="Picture 2" descr="C:\Users\HP\Desktop\folien\sweet_brushes_in_cup_460px.png"/>
          <p:cNvPicPr>
            <a:picLocks noChangeAspect="1" noChangeArrowheads="1"/>
          </p:cNvPicPr>
          <p:nvPr/>
        </p:nvPicPr>
        <p:blipFill>
          <a:blip r:embed="rId4" cstate="print"/>
          <a:srcRect/>
          <a:stretch>
            <a:fillRect/>
          </a:stretch>
        </p:blipFill>
        <p:spPr bwMode="auto">
          <a:xfrm>
            <a:off x="6095780" y="2619400"/>
            <a:ext cx="1905244" cy="2024046"/>
          </a:xfrm>
          <a:prstGeom prst="rect">
            <a:avLst/>
          </a:prstGeom>
          <a:noFill/>
        </p:spPr>
      </p:pic>
      <p:pic>
        <p:nvPicPr>
          <p:cNvPr id="24583" name="Picture 7" descr="C:\Users\HP\Desktop\folien\Unbenannt-1.png"/>
          <p:cNvPicPr>
            <a:picLocks noChangeAspect="1" noChangeArrowheads="1"/>
          </p:cNvPicPr>
          <p:nvPr/>
        </p:nvPicPr>
        <p:blipFill>
          <a:blip r:embed="rId5" cstate="print"/>
          <a:srcRect/>
          <a:stretch>
            <a:fillRect/>
          </a:stretch>
        </p:blipFill>
        <p:spPr bwMode="auto">
          <a:xfrm>
            <a:off x="3005149" y="3143248"/>
            <a:ext cx="3352801" cy="495300"/>
          </a:xfrm>
          <a:prstGeom prst="rect">
            <a:avLst/>
          </a:prstGeom>
          <a:noFill/>
        </p:spPr>
      </p:pic>
      <p:pic>
        <p:nvPicPr>
          <p:cNvPr id="11" name="Picture 3" descr="C:\Users\Michael\Documents\badge.png"/>
          <p:cNvPicPr>
            <a:picLocks noChangeAspect="1" noChangeArrowheads="1"/>
          </p:cNvPicPr>
          <p:nvPr/>
        </p:nvPicPr>
        <p:blipFill>
          <a:blip r:embed="rId6" cstate="print"/>
          <a:srcRect/>
          <a:stretch>
            <a:fillRect/>
          </a:stretch>
        </p:blipFill>
        <p:spPr bwMode="auto">
          <a:xfrm rot="21197043">
            <a:off x="954133" y="2020568"/>
            <a:ext cx="1881947" cy="1838300"/>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067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lum bright="30000"/>
          </a:blip>
          <a:srcRect/>
          <a:stretch>
            <a:fillRect/>
          </a:stretch>
        </p:blipFill>
        <p:spPr bwMode="auto">
          <a:xfrm flipV="1">
            <a:off x="0" y="0"/>
            <a:ext cx="9144000" cy="687043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noFill/>
            <a:miter lim="800000"/>
            <a:headEnd/>
            <a:tailEnd/>
          </a:ln>
          <a:effectLst/>
        </p:spPr>
      </p:pic>
      <p:sp>
        <p:nvSpPr>
          <p:cNvPr id="2" name="Titel 1"/>
          <p:cNvSpPr>
            <a:spLocks noGrp="1"/>
          </p:cNvSpPr>
          <p:nvPr>
            <p:ph type="title"/>
          </p:nvPr>
        </p:nvSpPr>
        <p:spPr>
          <a:xfrm>
            <a:off x="467544" y="116632"/>
            <a:ext cx="8229600" cy="1143000"/>
          </a:xfrm>
        </p:spPr>
        <p:txBody>
          <a:bodyPr>
            <a:normAutofit fontScale="90000"/>
          </a:bodyPr>
          <a:lstStyle/>
          <a:p>
            <a:r>
              <a:rPr lang="de-DE" dirty="0"/>
              <a:t>Lehrmaterialien mit Selbstkorrektur </a:t>
            </a:r>
            <a:br>
              <a:rPr lang="de-DE" dirty="0"/>
            </a:br>
            <a:r>
              <a:rPr lang="de-DE" sz="2700" dirty="0"/>
              <a:t>am Computer?</a:t>
            </a:r>
          </a:p>
        </p:txBody>
      </p:sp>
      <p:sp>
        <p:nvSpPr>
          <p:cNvPr id="5" name="Inhaltsplatzhalter 2"/>
          <p:cNvSpPr>
            <a:spLocks noGrp="1"/>
          </p:cNvSpPr>
          <p:nvPr>
            <p:ph idx="1"/>
          </p:nvPr>
        </p:nvSpPr>
        <p:spPr>
          <a:xfrm>
            <a:off x="3707904" y="1340768"/>
            <a:ext cx="5043487" cy="4525963"/>
          </a:xfrm>
        </p:spPr>
        <p:txBody>
          <a:bodyPr/>
          <a:lstStyle/>
          <a:p>
            <a:pPr marL="0" indent="0">
              <a:buFont typeface="Arial" charset="0"/>
              <a:buNone/>
            </a:pPr>
            <a:r>
              <a:rPr lang="de-DE" dirty="0"/>
              <a:t>Lernen mit Maschinen hat eine lange Geschichte</a:t>
            </a:r>
          </a:p>
          <a:p>
            <a:pPr marL="0" indent="0">
              <a:buFont typeface="Arial" charset="0"/>
              <a:buNone/>
            </a:pPr>
            <a:endParaRPr lang="de-DE" dirty="0"/>
          </a:p>
          <a:p>
            <a:pPr marL="0" indent="0">
              <a:buFont typeface="Arial" charset="0"/>
              <a:buNone/>
            </a:pPr>
            <a:r>
              <a:rPr lang="de-DE" dirty="0"/>
              <a:t>    Lernmaschinen von B.F.   </a:t>
            </a:r>
            <a:br>
              <a:rPr lang="de-DE" dirty="0"/>
            </a:br>
            <a:r>
              <a:rPr lang="de-DE" dirty="0"/>
              <a:t>    Skinner und J. L. Holland, </a:t>
            </a:r>
            <a:br>
              <a:rPr lang="de-DE" dirty="0"/>
            </a:br>
            <a:r>
              <a:rPr lang="de-DE" dirty="0"/>
              <a:t>    nach dem Prinzip der </a:t>
            </a:r>
            <a:br>
              <a:rPr lang="de-DE" dirty="0"/>
            </a:br>
            <a:r>
              <a:rPr lang="de-DE" dirty="0"/>
              <a:t>    Lückentexte</a:t>
            </a:r>
          </a:p>
          <a:p>
            <a:pPr marL="0" indent="0"/>
            <a:endParaRPr lang="en-US" dirty="0"/>
          </a:p>
          <a:p>
            <a:pPr marL="0" indent="0"/>
            <a:endParaRPr lang="de-DE" dirty="0"/>
          </a:p>
        </p:txBody>
      </p:sp>
      <p:pic>
        <p:nvPicPr>
          <p:cNvPr id="6" name="Picture 2" descr="http://www.kunstidee.com/pictures/200_1172498764.jpg"/>
          <p:cNvPicPr>
            <a:picLocks noChangeAspect="1" noChangeArrowheads="1"/>
          </p:cNvPicPr>
          <p:nvPr/>
        </p:nvPicPr>
        <p:blipFill>
          <a:blip r:embed="rId4" cstate="print"/>
          <a:srcRect/>
          <a:stretch>
            <a:fillRect/>
          </a:stretch>
        </p:blipFill>
        <p:spPr bwMode="auto">
          <a:xfrm>
            <a:off x="467544" y="1412776"/>
            <a:ext cx="2857500" cy="2333625"/>
          </a:xfrm>
          <a:prstGeom prst="rect">
            <a:avLst/>
          </a:prstGeom>
          <a:noFill/>
          <a:ln w="9525">
            <a:noFill/>
            <a:miter lim="800000"/>
            <a:headEnd/>
            <a:tailEnd/>
          </a:ln>
        </p:spPr>
      </p:pic>
      <p:pic>
        <p:nvPicPr>
          <p:cNvPr id="7" name="Picture 4" descr="http://130.75.63.115/upload/lv/wisem0708/SeminarIT-Trends/html/js/img/abb/abb5.jpg"/>
          <p:cNvPicPr>
            <a:picLocks noChangeAspect="1" noChangeArrowheads="1"/>
          </p:cNvPicPr>
          <p:nvPr/>
        </p:nvPicPr>
        <p:blipFill>
          <a:blip r:embed="rId5" cstate="print"/>
          <a:srcRect/>
          <a:stretch>
            <a:fillRect/>
          </a:stretch>
        </p:blipFill>
        <p:spPr bwMode="auto">
          <a:xfrm>
            <a:off x="1835696" y="3501008"/>
            <a:ext cx="1857375" cy="1690687"/>
          </a:xfrm>
          <a:prstGeom prst="rect">
            <a:avLst/>
          </a:prstGeom>
          <a:noFill/>
          <a:ln w="9525">
            <a:noFill/>
            <a:miter lim="800000"/>
            <a:headEnd/>
            <a:tailEnd/>
          </a:ln>
        </p:spPr>
      </p:pic>
      <p:sp>
        <p:nvSpPr>
          <p:cNvPr id="8" name="Textfeld 3"/>
          <p:cNvSpPr txBox="1">
            <a:spLocks noChangeArrowheads="1"/>
          </p:cNvSpPr>
          <p:nvPr/>
        </p:nvSpPr>
        <p:spPr bwMode="auto">
          <a:xfrm>
            <a:off x="395536" y="5517232"/>
            <a:ext cx="8215313" cy="1200150"/>
          </a:xfrm>
          <a:prstGeom prst="rect">
            <a:avLst/>
          </a:prstGeom>
          <a:noFill/>
          <a:ln w="9525">
            <a:noFill/>
            <a:miter lim="800000"/>
            <a:headEnd/>
            <a:tailEnd/>
          </a:ln>
        </p:spPr>
        <p:txBody>
          <a:bodyPr>
            <a:spAutoFit/>
          </a:bodyPr>
          <a:lstStyle/>
          <a:p>
            <a:r>
              <a:rPr lang="de-DE" dirty="0">
                <a:latin typeface="Calibri" pitchFamily="34" charset="0"/>
              </a:rPr>
              <a:t>Skinner, B. F. (1958). Teaching </a:t>
            </a:r>
            <a:r>
              <a:rPr lang="de-DE" dirty="0" err="1">
                <a:latin typeface="Calibri" pitchFamily="34" charset="0"/>
              </a:rPr>
              <a:t>machines</a:t>
            </a:r>
            <a:r>
              <a:rPr lang="de-DE" dirty="0">
                <a:latin typeface="Calibri" pitchFamily="34" charset="0"/>
              </a:rPr>
              <a:t>. Science, 128: Seite 969–977.</a:t>
            </a:r>
            <a:br>
              <a:rPr lang="de-DE" dirty="0">
                <a:latin typeface="Calibri" pitchFamily="34" charset="0"/>
              </a:rPr>
            </a:br>
            <a:endParaRPr lang="de-DE" dirty="0">
              <a:latin typeface="Calibri" pitchFamily="34" charset="0"/>
            </a:endParaRPr>
          </a:p>
          <a:p>
            <a:r>
              <a:rPr lang="en-US" dirty="0">
                <a:latin typeface="Calibri" pitchFamily="34" charset="0"/>
              </a:rPr>
              <a:t>Taylor, W.L. (1953). "Cloze procedure: A new tool for measuring readability." </a:t>
            </a:r>
            <a:r>
              <a:rPr lang="en-US" i="1" dirty="0">
                <a:latin typeface="Calibri" pitchFamily="34" charset="0"/>
              </a:rPr>
              <a:t>Journalism Quarterly</a:t>
            </a:r>
            <a:r>
              <a:rPr lang="en-US" dirty="0">
                <a:latin typeface="Calibri" pitchFamily="34" charset="0"/>
              </a:rPr>
              <a:t>, 30, </a:t>
            </a:r>
            <a:r>
              <a:rPr lang="en-US" dirty="0" err="1">
                <a:latin typeface="Calibri" pitchFamily="34" charset="0"/>
              </a:rPr>
              <a:t>Seite</a:t>
            </a:r>
            <a:r>
              <a:rPr lang="en-US" dirty="0">
                <a:latin typeface="Calibri" pitchFamily="34" charset="0"/>
              </a:rPr>
              <a:t> 415–433. </a:t>
            </a:r>
            <a:endParaRPr lang="de-DE" dirty="0">
              <a:latin typeface="Calibri" pitchFamily="34" charset="0"/>
            </a:endParaRPr>
          </a:p>
        </p:txBody>
      </p:sp>
      <p:sp>
        <p:nvSpPr>
          <p:cNvPr id="3" name="Rechteck 2">
            <a:extLst>
              <a:ext uri="{FF2B5EF4-FFF2-40B4-BE49-F238E27FC236}">
                <a16:creationId xmlns:a16="http://schemas.microsoft.com/office/drawing/2014/main" id="{EC05C3C5-C661-2F44-A0B2-0228EA21B755}"/>
              </a:ext>
            </a:extLst>
          </p:cNvPr>
          <p:cNvSpPr/>
          <p:nvPr/>
        </p:nvSpPr>
        <p:spPr>
          <a:xfrm rot="21382890">
            <a:off x="5792158" y="5801999"/>
            <a:ext cx="3063323"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Schattenseite „programmiertem Unterricht“</a:t>
            </a:r>
          </a:p>
        </p:txBody>
      </p:sp>
    </p:spTree>
    <p:extLst>
      <p:ext uri="{BB962C8B-B14F-4D97-AF65-F5344CB8AC3E}">
        <p14:creationId xmlns:p14="http://schemas.microsoft.com/office/powerpoint/2010/main" val="1676104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a:effectLst/>
        </p:spPr>
      </p:pic>
      <p:graphicFrame>
        <p:nvGraphicFramePr>
          <p:cNvPr id="8" name="Diagramm 7"/>
          <p:cNvGraphicFramePr/>
          <p:nvPr>
            <p:extLst>
              <p:ext uri="{D42A27DB-BD31-4B8C-83A1-F6EECF244321}">
                <p14:modId xmlns:p14="http://schemas.microsoft.com/office/powerpoint/2010/main" val="995399164"/>
              </p:ext>
            </p:extLst>
          </p:nvPr>
        </p:nvGraphicFramePr>
        <p:xfrm>
          <a:off x="450025" y="4164915"/>
          <a:ext cx="3919566" cy="22764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9" name="Diagramm 8"/>
          <p:cNvGraphicFramePr/>
          <p:nvPr>
            <p:extLst>
              <p:ext uri="{D42A27DB-BD31-4B8C-83A1-F6EECF244321}">
                <p14:modId xmlns:p14="http://schemas.microsoft.com/office/powerpoint/2010/main" val="418306022"/>
              </p:ext>
            </p:extLst>
          </p:nvPr>
        </p:nvGraphicFramePr>
        <p:xfrm>
          <a:off x="659577" y="719658"/>
          <a:ext cx="3500462" cy="2275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1" name="Diagramm 10"/>
          <p:cNvGraphicFramePr/>
          <p:nvPr>
            <p:extLst>
              <p:ext uri="{D42A27DB-BD31-4B8C-83A1-F6EECF244321}">
                <p14:modId xmlns:p14="http://schemas.microsoft.com/office/powerpoint/2010/main" val="1136947974"/>
              </p:ext>
            </p:extLst>
          </p:nvPr>
        </p:nvGraphicFramePr>
        <p:xfrm>
          <a:off x="5374675" y="704131"/>
          <a:ext cx="2857520" cy="227520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pSp>
        <p:nvGrpSpPr>
          <p:cNvPr id="13" name="Gruppierung 12"/>
          <p:cNvGrpSpPr/>
          <p:nvPr/>
        </p:nvGrpSpPr>
        <p:grpSpPr>
          <a:xfrm>
            <a:off x="5607785" y="4005064"/>
            <a:ext cx="2298021" cy="2297905"/>
            <a:chOff x="10692959" y="3090316"/>
            <a:chExt cx="2298021" cy="2297905"/>
          </a:xfrm>
        </p:grpSpPr>
        <p:graphicFrame>
          <p:nvGraphicFramePr>
            <p:cNvPr id="4" name="Diagramm 3"/>
            <p:cNvGraphicFramePr/>
            <p:nvPr>
              <p:extLst>
                <p:ext uri="{D42A27DB-BD31-4B8C-83A1-F6EECF244321}">
                  <p14:modId xmlns:p14="http://schemas.microsoft.com/office/powerpoint/2010/main" val="428965097"/>
                </p:ext>
              </p:extLst>
            </p:nvPr>
          </p:nvGraphicFramePr>
          <p:xfrm>
            <a:off x="10692959" y="3090316"/>
            <a:ext cx="2298021" cy="2297905"/>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pic>
          <p:nvPicPr>
            <p:cNvPr id="6" name="Bild 5"/>
            <p:cNvPicPr>
              <a:picLocks noChangeAspect="1"/>
            </p:cNvPicPr>
            <p:nvPr/>
          </p:nvPicPr>
          <p:blipFill>
            <a:blip r:embed="rId24"/>
            <a:stretch>
              <a:fillRect/>
            </a:stretch>
          </p:blipFill>
          <p:spPr>
            <a:xfrm>
              <a:off x="11270337" y="3580836"/>
              <a:ext cx="1157901" cy="1157901"/>
            </a:xfrm>
            <a:prstGeom prst="rect">
              <a:avLst/>
            </a:prstGeom>
          </p:spPr>
        </p:pic>
      </p:grpSp>
      <p:sp>
        <p:nvSpPr>
          <p:cNvPr id="12" name="Textfeld 11"/>
          <p:cNvSpPr txBox="1"/>
          <p:nvPr/>
        </p:nvSpPr>
        <p:spPr>
          <a:xfrm>
            <a:off x="3147237" y="-318977"/>
            <a:ext cx="184731" cy="369332"/>
          </a:xfrm>
          <a:prstGeom prst="rect">
            <a:avLst/>
          </a:prstGeom>
          <a:noFill/>
        </p:spPr>
        <p:txBody>
          <a:bodyPr wrap="none" rtlCol="0">
            <a:spAutoFit/>
          </a:bodyPr>
          <a:lstStyle/>
          <a:p>
            <a:endParaRPr lang="de-DE" dirty="0"/>
          </a:p>
        </p:txBody>
      </p:sp>
      <p:sp>
        <p:nvSpPr>
          <p:cNvPr id="2" name="Textfeld 1">
            <a:extLst>
              <a:ext uri="{FF2B5EF4-FFF2-40B4-BE49-F238E27FC236}">
                <a16:creationId xmlns:a16="http://schemas.microsoft.com/office/drawing/2014/main" id="{F7D7FD72-1969-7149-952A-5762453AD92F}"/>
              </a:ext>
            </a:extLst>
          </p:cNvPr>
          <p:cNvSpPr txBox="1"/>
          <p:nvPr/>
        </p:nvSpPr>
        <p:spPr>
          <a:xfrm>
            <a:off x="3715355" y="3113128"/>
            <a:ext cx="1713290" cy="523220"/>
          </a:xfrm>
          <a:prstGeom prst="rect">
            <a:avLst/>
          </a:prstGeom>
          <a:noFill/>
        </p:spPr>
        <p:txBody>
          <a:bodyPr wrap="none" rtlCol="0">
            <a:spAutoFit/>
          </a:bodyPr>
          <a:lstStyle/>
          <a:p>
            <a:r>
              <a:rPr lang="de-DE" sz="2800" b="1" dirty="0"/>
              <a:t>Potentiale</a:t>
            </a:r>
          </a:p>
        </p:txBody>
      </p:sp>
    </p:spTree>
    <p:extLst>
      <p:ext uri="{BB962C8B-B14F-4D97-AF65-F5344CB8AC3E}">
        <p14:creationId xmlns:p14="http://schemas.microsoft.com/office/powerpoint/2010/main" val="201580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lum bright="30000"/>
          </a:blip>
          <a:srcRect/>
          <a:stretch>
            <a:fillRect/>
          </a:stretch>
        </p:blipFill>
        <p:spPr bwMode="auto">
          <a:xfrm flipV="1">
            <a:off x="0" y="0"/>
            <a:ext cx="9144000" cy="687043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noFill/>
            <a:miter lim="800000"/>
            <a:headEnd/>
            <a:tailEnd/>
          </a:ln>
          <a:effectLst/>
        </p:spPr>
      </p:pic>
      <p:pic>
        <p:nvPicPr>
          <p:cNvPr id="4" name="Bild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5326" y="1533803"/>
            <a:ext cx="6479902" cy="4859928"/>
          </a:xfrm>
          <a:prstGeom prst="rect">
            <a:avLst/>
          </a:prstGeom>
          <a:ln>
            <a:noFill/>
          </a:ln>
          <a:effectLst>
            <a:outerShdw blurRad="292100" dist="139700" dir="2700000" algn="tl" rotWithShape="0">
              <a:srgbClr val="333333">
                <a:alpha val="65000"/>
              </a:srgbClr>
            </a:outerShdw>
          </a:effectLst>
        </p:spPr>
      </p:pic>
      <p:sp>
        <p:nvSpPr>
          <p:cNvPr id="5" name="Textfeld 4"/>
          <p:cNvSpPr txBox="1"/>
          <p:nvPr/>
        </p:nvSpPr>
        <p:spPr>
          <a:xfrm>
            <a:off x="326893" y="300805"/>
            <a:ext cx="7139198" cy="1077218"/>
          </a:xfrm>
          <a:prstGeom prst="rect">
            <a:avLst/>
          </a:prstGeom>
          <a:noFill/>
        </p:spPr>
        <p:txBody>
          <a:bodyPr wrap="none" rtlCol="0">
            <a:spAutoFit/>
          </a:bodyPr>
          <a:lstStyle/>
          <a:p>
            <a:r>
              <a:rPr lang="de-DE" sz="3200" dirty="0"/>
              <a:t>Unterrichtsmaterialien werden meist von </a:t>
            </a:r>
          </a:p>
          <a:p>
            <a:r>
              <a:rPr lang="de-DE" sz="3200" dirty="0"/>
              <a:t>Lehrerinnen und Lehrern entwickelt </a:t>
            </a:r>
          </a:p>
        </p:txBody>
      </p:sp>
      <p:grpSp>
        <p:nvGrpSpPr>
          <p:cNvPr id="3" name="Gruppierung 2"/>
          <p:cNvGrpSpPr/>
          <p:nvPr/>
        </p:nvGrpSpPr>
        <p:grpSpPr>
          <a:xfrm>
            <a:off x="3779912" y="2564904"/>
            <a:ext cx="5040560" cy="4139451"/>
            <a:chOff x="3563888" y="2204864"/>
            <a:chExt cx="5040560" cy="4139451"/>
          </a:xfrm>
        </p:grpSpPr>
        <p:pic>
          <p:nvPicPr>
            <p:cNvPr id="2" name="Bild 1"/>
            <p:cNvPicPr>
              <a:picLocks noChangeAspect="1"/>
            </p:cNvPicPr>
            <p:nvPr/>
          </p:nvPicPr>
          <p:blipFill rotWithShape="1">
            <a:blip r:embed="rId5"/>
            <a:srcRect b="12445"/>
            <a:stretch/>
          </p:blipFill>
          <p:spPr>
            <a:xfrm>
              <a:off x="3563888" y="2204864"/>
              <a:ext cx="5040560" cy="2942158"/>
            </a:xfrm>
            <a:prstGeom prst="rect">
              <a:avLst/>
            </a:prstGeom>
            <a:ln>
              <a:noFill/>
            </a:ln>
            <a:effectLst>
              <a:outerShdw blurRad="292100" dist="139700" dir="2700000" algn="tl" rotWithShape="0">
                <a:srgbClr val="333333">
                  <a:alpha val="65000"/>
                </a:srgbClr>
              </a:outerShdw>
            </a:effectLst>
          </p:spPr>
        </p:pic>
        <p:sp>
          <p:nvSpPr>
            <p:cNvPr id="7" name="Textfeld 6"/>
            <p:cNvSpPr txBox="1"/>
            <p:nvPr/>
          </p:nvSpPr>
          <p:spPr>
            <a:xfrm>
              <a:off x="3575726" y="5143986"/>
              <a:ext cx="5028721"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de-DE" sz="2400" dirty="0"/>
                <a:t>Interaktive Apps / Übungen werden aber meist von Informatikern, Designern ... hergestellt</a:t>
              </a:r>
            </a:p>
          </p:txBody>
        </p:sp>
      </p:grpSp>
    </p:spTree>
    <p:extLst>
      <p:ext uri="{BB962C8B-B14F-4D97-AF65-F5344CB8AC3E}">
        <p14:creationId xmlns:p14="http://schemas.microsoft.com/office/powerpoint/2010/main" val="31391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 4"/>
          <p:cNvGraphicFramePr/>
          <p:nvPr>
            <p:extLst>
              <p:ext uri="{D42A27DB-BD31-4B8C-83A1-F6EECF244321}">
                <p14:modId xmlns:p14="http://schemas.microsoft.com/office/powerpoint/2010/main" val="1106433353"/>
              </p:ext>
            </p:extLst>
          </p:nvPr>
        </p:nvGraphicFramePr>
        <p:xfrm>
          <a:off x="323528" y="260648"/>
          <a:ext cx="8820472" cy="6480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feld 1"/>
          <p:cNvSpPr txBox="1"/>
          <p:nvPr/>
        </p:nvSpPr>
        <p:spPr>
          <a:xfrm>
            <a:off x="657601" y="620688"/>
            <a:ext cx="2848087" cy="646331"/>
          </a:xfrm>
          <a:prstGeom prst="rect">
            <a:avLst/>
          </a:prstGeom>
          <a:noFill/>
        </p:spPr>
        <p:txBody>
          <a:bodyPr wrap="none" rtlCol="0">
            <a:spAutoFit/>
          </a:bodyPr>
          <a:lstStyle/>
          <a:p>
            <a:r>
              <a:rPr lang="de-DE" dirty="0"/>
              <a:t>passgenau und spezialisiert, </a:t>
            </a:r>
          </a:p>
          <a:p>
            <a:r>
              <a:rPr lang="de-DE" dirty="0"/>
              <a:t>aufwändig produziert</a:t>
            </a:r>
          </a:p>
        </p:txBody>
      </p:sp>
      <p:sp>
        <p:nvSpPr>
          <p:cNvPr id="4" name="Textfeld 3"/>
          <p:cNvSpPr txBox="1"/>
          <p:nvPr/>
        </p:nvSpPr>
        <p:spPr>
          <a:xfrm>
            <a:off x="755576" y="5951021"/>
            <a:ext cx="2750112" cy="646331"/>
          </a:xfrm>
          <a:prstGeom prst="rect">
            <a:avLst/>
          </a:prstGeom>
          <a:noFill/>
        </p:spPr>
        <p:txBody>
          <a:bodyPr wrap="none" rtlCol="0">
            <a:spAutoFit/>
          </a:bodyPr>
          <a:lstStyle/>
          <a:p>
            <a:r>
              <a:rPr lang="de-DE" dirty="0"/>
              <a:t>spezielles </a:t>
            </a:r>
            <a:r>
              <a:rPr lang="de-DE" dirty="0" err="1"/>
              <a:t>Know-How</a:t>
            </a:r>
            <a:r>
              <a:rPr lang="de-DE" dirty="0"/>
              <a:t> nötig,</a:t>
            </a:r>
          </a:p>
          <a:p>
            <a:r>
              <a:rPr lang="de-DE" dirty="0"/>
              <a:t>schwer zu finden im Netz</a:t>
            </a:r>
          </a:p>
        </p:txBody>
      </p:sp>
    </p:spTree>
    <p:extLst>
      <p:ext uri="{BB962C8B-B14F-4D97-AF65-F5344CB8AC3E}">
        <p14:creationId xmlns:p14="http://schemas.microsoft.com/office/powerpoint/2010/main" val="475085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lum bright="30000"/>
          </a:blip>
          <a:srcRect/>
          <a:stretch>
            <a:fillRect/>
          </a:stretch>
        </p:blipFill>
        <p:spPr bwMode="auto">
          <a:xfrm flipV="1">
            <a:off x="0" y="-12435"/>
            <a:ext cx="9144000" cy="687043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noFill/>
            <a:miter lim="800000"/>
            <a:headEnd/>
            <a:tailEnd/>
          </a:ln>
          <a:effectLst/>
        </p:spPr>
      </p:pic>
      <p:pic>
        <p:nvPicPr>
          <p:cNvPr id="20483" name="Picture 3" descr="C:\Users\HP\Desktop\folien\Creativity_Flow Kopie.png"/>
          <p:cNvPicPr>
            <a:picLocks noChangeAspect="1" noChangeArrowheads="1"/>
          </p:cNvPicPr>
          <p:nvPr/>
        </p:nvPicPr>
        <p:blipFill>
          <a:blip r:embed="rId4" cstate="print">
            <a:extLst>
              <a:ext uri="{28A0092B-C50C-407E-A947-70E740481C1C}">
                <a14:useLocalDpi xmlns:a14="http://schemas.microsoft.com/office/drawing/2010/main"/>
              </a:ext>
            </a:extLst>
          </a:blip>
          <a:srcRect b="10000"/>
          <a:stretch>
            <a:fillRect/>
          </a:stretch>
        </p:blipFill>
        <p:spPr bwMode="auto">
          <a:xfrm>
            <a:off x="1523999" y="0"/>
            <a:ext cx="7620001" cy="6858000"/>
          </a:xfrm>
          <a:prstGeom prst="rect">
            <a:avLst/>
          </a:prstGeom>
          <a:noFill/>
        </p:spPr>
      </p:pic>
      <p:sp>
        <p:nvSpPr>
          <p:cNvPr id="9" name="Textfeld 8"/>
          <p:cNvSpPr txBox="1"/>
          <p:nvPr/>
        </p:nvSpPr>
        <p:spPr>
          <a:xfrm>
            <a:off x="467544" y="3212976"/>
            <a:ext cx="6034115" cy="3170099"/>
          </a:xfrm>
          <a:prstGeom prst="rect">
            <a:avLst/>
          </a:prstGeom>
          <a:noFill/>
        </p:spPr>
        <p:txBody>
          <a:bodyPr wrap="square" rtlCol="0">
            <a:spAutoFit/>
          </a:bodyPr>
          <a:lstStyle/>
          <a:p>
            <a:r>
              <a:rPr lang="de-DE" sz="4000" b="1" dirty="0">
                <a:effectLst>
                  <a:outerShdw blurRad="38100" dist="38100" dir="2700000" algn="tl">
                    <a:srgbClr val="000000">
                      <a:alpha val="43137"/>
                    </a:srgbClr>
                  </a:outerShdw>
                </a:effectLst>
                <a:latin typeface="Arial" pitchFamily="34" charset="0"/>
                <a:cs typeface="Arial" pitchFamily="34" charset="0"/>
              </a:rPr>
              <a:t>Digitale, interaktive </a:t>
            </a:r>
            <a:br>
              <a:rPr lang="de-DE" sz="4000" b="1" dirty="0">
                <a:effectLst>
                  <a:outerShdw blurRad="38100" dist="38100" dir="2700000" algn="tl">
                    <a:srgbClr val="000000">
                      <a:alpha val="43137"/>
                    </a:srgbClr>
                  </a:outerShdw>
                </a:effectLst>
                <a:latin typeface="Arial" pitchFamily="34" charset="0"/>
                <a:cs typeface="Arial" pitchFamily="34" charset="0"/>
              </a:rPr>
            </a:br>
            <a:r>
              <a:rPr lang="de-DE" sz="4000" b="1" dirty="0">
                <a:effectLst>
                  <a:outerShdw blurRad="38100" dist="38100" dir="2700000" algn="tl">
                    <a:srgbClr val="000000">
                      <a:alpha val="43137"/>
                    </a:srgbClr>
                  </a:outerShdw>
                </a:effectLst>
                <a:latin typeface="Arial" pitchFamily="34" charset="0"/>
                <a:cs typeface="Arial" pitchFamily="34" charset="0"/>
              </a:rPr>
              <a:t>und multimediale Lernbausteine mit Autorenwerkzeugen erstellen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5300" dirty="0"/>
              <a:t>Autorenwerkzeug</a:t>
            </a:r>
            <a:br>
              <a:rPr lang="de-DE" dirty="0"/>
            </a:br>
            <a:r>
              <a:rPr lang="de-DE" dirty="0"/>
              <a:t>Template + Content = </a:t>
            </a:r>
            <a:r>
              <a:rPr lang="de-DE" dirty="0" err="1"/>
              <a:t>Product</a:t>
            </a:r>
            <a:endParaRPr lang="de-DE" dirty="0"/>
          </a:p>
        </p:txBody>
      </p:sp>
      <p:pic>
        <p:nvPicPr>
          <p:cNvPr id="11" name="Bild 10" descr="Bildschirmfoto 2013-09-02 um 16.24.28.png"/>
          <p:cNvPicPr>
            <a:picLocks noChangeAspect="1"/>
          </p:cNvPicPr>
          <p:nvPr/>
        </p:nvPicPr>
        <p:blipFill rotWithShape="1">
          <a:blip r:embed="rId3">
            <a:extLst>
              <a:ext uri="{28A0092B-C50C-407E-A947-70E740481C1C}">
                <a14:useLocalDpi xmlns:a14="http://schemas.microsoft.com/office/drawing/2010/main" val="0"/>
              </a:ext>
            </a:extLst>
          </a:blip>
          <a:srcRect t="11605"/>
          <a:stretch/>
        </p:blipFill>
        <p:spPr>
          <a:xfrm>
            <a:off x="207973" y="2078884"/>
            <a:ext cx="4126381" cy="4147754"/>
          </a:xfrm>
          <a:prstGeom prst="rect">
            <a:avLst/>
          </a:prstGeom>
        </p:spPr>
      </p:pic>
      <p:pic>
        <p:nvPicPr>
          <p:cNvPr id="15" name="Bild 14" descr="Bildschirmfoto 2013-09-02 um 16.24.44.png"/>
          <p:cNvPicPr>
            <a:picLocks noChangeAspect="1"/>
          </p:cNvPicPr>
          <p:nvPr/>
        </p:nvPicPr>
        <p:blipFill rotWithShape="1">
          <a:blip r:embed="rId4">
            <a:extLst>
              <a:ext uri="{28A0092B-C50C-407E-A947-70E740481C1C}">
                <a14:useLocalDpi xmlns:a14="http://schemas.microsoft.com/office/drawing/2010/main" val="0"/>
              </a:ext>
            </a:extLst>
          </a:blip>
          <a:srcRect t="11161"/>
          <a:stretch/>
        </p:blipFill>
        <p:spPr>
          <a:xfrm>
            <a:off x="4819958" y="2060848"/>
            <a:ext cx="4049984" cy="4195338"/>
          </a:xfrm>
          <a:prstGeom prst="rect">
            <a:avLst/>
          </a:prstGeom>
        </p:spPr>
      </p:pic>
      <p:sp>
        <p:nvSpPr>
          <p:cNvPr id="5" name="Pfeil nach rechts 4"/>
          <p:cNvSpPr/>
          <p:nvPr/>
        </p:nvSpPr>
        <p:spPr>
          <a:xfrm>
            <a:off x="4211960" y="3573016"/>
            <a:ext cx="864096" cy="100811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41388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Bildschirmfoto 2013-09-05 um 08.44.29.png"/>
          <p:cNvPicPr>
            <a:picLocks noChangeAspect="1"/>
          </p:cNvPicPr>
          <p:nvPr/>
        </p:nvPicPr>
        <p:blipFill rotWithShape="1">
          <a:blip r:embed="rId3">
            <a:extLst>
              <a:ext uri="{28A0092B-C50C-407E-A947-70E740481C1C}">
                <a14:useLocalDpi xmlns:a14="http://schemas.microsoft.com/office/drawing/2010/main" val="0"/>
              </a:ext>
            </a:extLst>
          </a:blip>
          <a:srcRect l="19631" r="5660"/>
          <a:stretch/>
        </p:blipFill>
        <p:spPr>
          <a:xfrm>
            <a:off x="4716017" y="2564904"/>
            <a:ext cx="4205734" cy="3024336"/>
          </a:xfrm>
          <a:prstGeom prst="rect">
            <a:avLst/>
          </a:prstGeom>
        </p:spPr>
      </p:pic>
      <p:sp>
        <p:nvSpPr>
          <p:cNvPr id="2" name="Titel 1"/>
          <p:cNvSpPr>
            <a:spLocks noGrp="1"/>
          </p:cNvSpPr>
          <p:nvPr>
            <p:ph type="title"/>
          </p:nvPr>
        </p:nvSpPr>
        <p:spPr>
          <a:xfrm>
            <a:off x="457200" y="485800"/>
            <a:ext cx="8229600" cy="1143000"/>
          </a:xfrm>
        </p:spPr>
        <p:txBody>
          <a:bodyPr>
            <a:noAutofit/>
          </a:bodyPr>
          <a:lstStyle/>
          <a:p>
            <a:r>
              <a:rPr lang="de-DE" dirty="0"/>
              <a:t>Autorenwerkzeug für interaktive und multimediale Lernbausteine</a:t>
            </a:r>
            <a:br>
              <a:rPr lang="de-DE" sz="3600" dirty="0"/>
            </a:br>
            <a:r>
              <a:rPr lang="de-DE" sz="3600" dirty="0"/>
              <a:t>Template + Content = </a:t>
            </a:r>
            <a:r>
              <a:rPr lang="de-DE" sz="3600" dirty="0" err="1"/>
              <a:t>Product</a:t>
            </a:r>
            <a:endParaRPr lang="de-DE" sz="3600" dirty="0"/>
          </a:p>
        </p:txBody>
      </p:sp>
      <p:pic>
        <p:nvPicPr>
          <p:cNvPr id="3" name="Bild 2" descr="Bildschirmfoto 2013-09-02 um 16.29.1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1408" y="2571584"/>
            <a:ext cx="4221516" cy="3013919"/>
          </a:xfrm>
          <a:prstGeom prst="rect">
            <a:avLst/>
          </a:prstGeom>
        </p:spPr>
      </p:pic>
      <p:pic>
        <p:nvPicPr>
          <p:cNvPr id="7" name="Bild 6" descr="Bildschirmfoto 2013-09-02 um 16.29.1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076" y="2571584"/>
            <a:ext cx="4221516" cy="3013919"/>
          </a:xfrm>
          <a:prstGeom prst="rect">
            <a:avLst/>
          </a:prstGeom>
        </p:spPr>
      </p:pic>
      <p:sp>
        <p:nvSpPr>
          <p:cNvPr id="5" name="Rechteck 4"/>
          <p:cNvSpPr/>
          <p:nvPr/>
        </p:nvSpPr>
        <p:spPr>
          <a:xfrm>
            <a:off x="395536" y="2758435"/>
            <a:ext cx="792088" cy="648000"/>
          </a:xfrm>
          <a:prstGeom prst="rect">
            <a:avLst/>
          </a:prstGeom>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9" name="Rechteck 8"/>
          <p:cNvSpPr/>
          <p:nvPr/>
        </p:nvSpPr>
        <p:spPr>
          <a:xfrm>
            <a:off x="1547664" y="2928071"/>
            <a:ext cx="792088" cy="351532"/>
          </a:xfrm>
          <a:prstGeom prst="rect">
            <a:avLst/>
          </a:prstGeom>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0" name="Rechteck 9"/>
          <p:cNvSpPr/>
          <p:nvPr/>
        </p:nvSpPr>
        <p:spPr>
          <a:xfrm>
            <a:off x="2737844" y="2937596"/>
            <a:ext cx="792088" cy="342007"/>
          </a:xfrm>
          <a:prstGeom prst="rect">
            <a:avLst/>
          </a:prstGeom>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a:p>
            <a:pPr algn="ctr"/>
            <a:endParaRPr lang="de-DE" dirty="0"/>
          </a:p>
        </p:txBody>
      </p:sp>
      <p:sp>
        <p:nvSpPr>
          <p:cNvPr id="12" name="Rechteck 11"/>
          <p:cNvSpPr/>
          <p:nvPr/>
        </p:nvSpPr>
        <p:spPr>
          <a:xfrm>
            <a:off x="1870660" y="4439220"/>
            <a:ext cx="792088" cy="612000"/>
          </a:xfrm>
          <a:prstGeom prst="rect">
            <a:avLst/>
          </a:prstGeom>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3" name="Rechteck 12"/>
          <p:cNvSpPr/>
          <p:nvPr/>
        </p:nvSpPr>
        <p:spPr>
          <a:xfrm>
            <a:off x="542727" y="4035796"/>
            <a:ext cx="792088" cy="467999"/>
          </a:xfrm>
          <a:prstGeom prst="rect">
            <a:avLst/>
          </a:prstGeom>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4" name="Rechteck 13"/>
          <p:cNvSpPr/>
          <p:nvPr/>
        </p:nvSpPr>
        <p:spPr>
          <a:xfrm>
            <a:off x="730176" y="4755877"/>
            <a:ext cx="792088" cy="467999"/>
          </a:xfrm>
          <a:prstGeom prst="rect">
            <a:avLst/>
          </a:prstGeom>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6" name="Rechteck 15"/>
          <p:cNvSpPr/>
          <p:nvPr/>
        </p:nvSpPr>
        <p:spPr>
          <a:xfrm>
            <a:off x="3207023" y="4277221"/>
            <a:ext cx="792088" cy="467999"/>
          </a:xfrm>
          <a:prstGeom prst="rect">
            <a:avLst/>
          </a:prstGeom>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7" name="Rechteck 16"/>
          <p:cNvSpPr/>
          <p:nvPr/>
        </p:nvSpPr>
        <p:spPr>
          <a:xfrm>
            <a:off x="2941216" y="4910435"/>
            <a:ext cx="792088" cy="431999"/>
          </a:xfrm>
          <a:prstGeom prst="rect">
            <a:avLst/>
          </a:prstGeom>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8" name="Rechteck 17"/>
          <p:cNvSpPr/>
          <p:nvPr/>
        </p:nvSpPr>
        <p:spPr>
          <a:xfrm>
            <a:off x="1547664" y="3540730"/>
            <a:ext cx="2088232" cy="216024"/>
          </a:xfrm>
          <a:prstGeom prst="rect">
            <a:avLst/>
          </a:prstGeom>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6" name="Pfeil nach rechts 5"/>
          <p:cNvSpPr/>
          <p:nvPr/>
        </p:nvSpPr>
        <p:spPr>
          <a:xfrm>
            <a:off x="4211960" y="3573016"/>
            <a:ext cx="864096" cy="100811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165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944</Words>
  <Application>Microsoft Macintosh PowerPoint</Application>
  <PresentationFormat>Bildschirmpräsentation (4:3)</PresentationFormat>
  <Paragraphs>127</Paragraphs>
  <Slides>20</Slides>
  <Notes>20</Notes>
  <HiddenSlides>0</HiddenSlides>
  <MMClips>0</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20</vt:i4>
      </vt:variant>
    </vt:vector>
  </HeadingPairs>
  <TitlesOfParts>
    <vt:vector size="23" baseType="lpstr">
      <vt:lpstr>Arial</vt:lpstr>
      <vt:lpstr>Calibri</vt:lpstr>
      <vt:lpstr>Larissa-Design</vt:lpstr>
      <vt:lpstr>PowerPoint-Präsentation</vt:lpstr>
      <vt:lpstr>Lehrmaterialien mit Selbstkorrektur haben eine Bedeutung in der Schule</vt:lpstr>
      <vt:lpstr>Lehrmaterialien mit Selbstkorrektur  am Computer?</vt:lpstr>
      <vt:lpstr>PowerPoint-Präsentation</vt:lpstr>
      <vt:lpstr>PowerPoint-Präsentation</vt:lpstr>
      <vt:lpstr>PowerPoint-Präsentation</vt:lpstr>
      <vt:lpstr>PowerPoint-Präsentation</vt:lpstr>
      <vt:lpstr>Autorenwerkzeug Template + Content = Product</vt:lpstr>
      <vt:lpstr>Autorenwerkzeug für interaktive und multimediale Lernbausteine Template + Content = Product</vt:lpstr>
      <vt:lpstr>PowerPoint-Präsentation</vt:lpstr>
      <vt:lpstr>PowerPoint-Präsentation</vt:lpstr>
      <vt:lpstr>PowerPoint-Präsentation</vt:lpstr>
      <vt:lpstr>PowerPoint-Präsentation</vt:lpstr>
      <vt:lpstr>PowerPoint-Präsentation</vt:lpstr>
      <vt:lpstr>PowerPoint-Präsentation</vt:lpstr>
      <vt:lpstr>Einbetten</vt:lpstr>
      <vt:lpstr>PowerPoint-Präsentation</vt:lpstr>
      <vt:lpstr>Erstellte Apps</vt:lpstr>
      <vt:lpstr>Schülerinnen und Schüler erstellen selbst LearningApps</vt:lpstr>
      <vt:lpstr>PowerPoint-Präsentation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Michael</dc:creator>
  <cp:lastModifiedBy>Michael Hielscher</cp:lastModifiedBy>
  <cp:revision>89</cp:revision>
  <dcterms:created xsi:type="dcterms:W3CDTF">2013-06-06T09:35:48Z</dcterms:created>
  <dcterms:modified xsi:type="dcterms:W3CDTF">2020-10-14T08:40:41Z</dcterms:modified>
</cp:coreProperties>
</file>